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316" r:id="rId3"/>
    <p:sldId id="317" r:id="rId4"/>
    <p:sldId id="267" r:id="rId5"/>
    <p:sldId id="268" r:id="rId6"/>
    <p:sldId id="319" r:id="rId7"/>
    <p:sldId id="260" r:id="rId8"/>
    <p:sldId id="278" r:id="rId9"/>
    <p:sldId id="320" r:id="rId10"/>
    <p:sldId id="262" r:id="rId11"/>
    <p:sldId id="271" r:id="rId12"/>
    <p:sldId id="318" r:id="rId13"/>
    <p:sldId id="276" r:id="rId14"/>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2" autoAdjust="0"/>
    <p:restoredTop sz="94660"/>
  </p:normalViewPr>
  <p:slideViewPr>
    <p:cSldViewPr snapToGrid="0">
      <p:cViewPr varScale="1">
        <p:scale>
          <a:sx n="68" d="100"/>
          <a:sy n="68" d="100"/>
        </p:scale>
        <p:origin x="58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9/21/2023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9/21/2023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9/21/2023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9/21/2023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9/21/2023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9/21/2023</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9/21/2023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6544" y="2404534"/>
            <a:ext cx="8297459" cy="1646302"/>
          </a:xfrm>
        </p:spPr>
        <p:txBody>
          <a:bodyPr/>
          <a:lstStyle/>
          <a:p>
            <a:r>
              <a:rPr lang="en-GB" sz="4800" dirty="0"/>
              <a:t>Welcome to Apple Tree Base</a:t>
            </a:r>
          </a:p>
        </p:txBody>
      </p:sp>
      <p:sp>
        <p:nvSpPr>
          <p:cNvPr id="3" name="Subtitle 2"/>
          <p:cNvSpPr>
            <a:spLocks noGrp="1"/>
          </p:cNvSpPr>
          <p:nvPr>
            <p:ph type="subTitle" idx="1"/>
          </p:nvPr>
        </p:nvSpPr>
        <p:spPr/>
        <p:txBody>
          <a:bodyPr/>
          <a:lstStyle/>
          <a:p>
            <a:r>
              <a:rPr lang="en-GB" dirty="0"/>
              <a:t>September 2023</a:t>
            </a:r>
          </a:p>
        </p:txBody>
      </p:sp>
      <p:pic>
        <p:nvPicPr>
          <p:cNvPr id="1026" name="Picture 2" descr="https://attachments.office.net/owa/mdodge%40westfield.bucks.sch.uk/service.svc/s/GetAttachmentThumbnail?id=AQMkADEwNWQ4NjlhLTU2ZTEtNGFiMi1hYmQ3LTkxNmYyNTI4YzZiZgBGAAAD5uhauNuobEOUPVJXAdg3zAcAqRgKERA%2Fm0aMWFfrrHuFDgAAAgEJAAAAqRgKERA%2Fm0aMWFfrrHuFDgABIeRaQwAAAAESABAAjGOkarZciUm3Qp9ZCQTTeg%3D%3D&amp;thumbnailType=2&amp;token=eyJhbGciOiJSUzI1NiIsImtpZCI6IkZBRDY1NDI2MkM2QUYyOTYxQUExRThDQUI3OEZGMUIyNzBFNzA3RTkiLCJ0eXAiOiJKV1QiLCJ4NXQiOiItdFpVSml4cThwWWFvZWpLdDRfeHNuRG5CLWsifQ.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JJITtRie01FQm4CFeYp0zTNOUK_RECLIet4Rf99p3oHO7Ck9XzL76MHMd6E0_DMEWvXKDg1JI3GxyYRUYc46geRKiZuhU7yuK2izfeg8x48HrK2aKFL3KbCRo9nAuRL_R2e5VLARJwbGVEve9G8PStgbYyRr0YEA-lyjJWraYCsF_8FXqOfuKs0GyHsfjRNHBF_ZBzpcREeqz0tbLDybwZkElrxAHTpPXjny4A9QAEit6JA8FnR7eTJvQncWke4ydbyLJVGWRdc1aaqjKYXeIIcydtE2XEgOhJ7I91ubjmZHeUuPIy0kkTUZTybLBrfEsvGb_KTIHNo-nxV9g7dZyw&amp;X-OWA-CANARY=SoVoAl04vU2KEw9MUxSiF8BFKTKYo9kYRtA_LDdcoWLReDYrKG1NbOnF6GsmL0fpvTWhrszAipI.&amp;owa=outlook.office.com&amp;scriptVer=20211101003.05&amp;animation=tr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24" y="5273587"/>
            <a:ext cx="1633415" cy="1584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4991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alibri" panose="020F0502020204030204" pitchFamily="34" charset="0"/>
                <a:cs typeface="Calibri" panose="020F0502020204030204" pitchFamily="34" charset="0"/>
              </a:rPr>
              <a:t>Whole School </a:t>
            </a:r>
          </a:p>
        </p:txBody>
      </p:sp>
      <p:sp>
        <p:nvSpPr>
          <p:cNvPr id="5" name="Rectangle 4"/>
          <p:cNvSpPr/>
          <p:nvPr/>
        </p:nvSpPr>
        <p:spPr>
          <a:xfrm>
            <a:off x="1176787" y="1949094"/>
            <a:ext cx="7346197" cy="3401017"/>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cxnSp>
        <p:nvCxnSpPr>
          <p:cNvPr id="7" name="Straight Connector 6"/>
          <p:cNvCxnSpPr/>
          <p:nvPr/>
        </p:nvCxnSpPr>
        <p:spPr>
          <a:xfrm>
            <a:off x="1224366" y="3316637"/>
            <a:ext cx="7251040" cy="120886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3735092" y="1930400"/>
            <a:ext cx="0" cy="3401017"/>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a:off x="6245817" y="1930400"/>
            <a:ext cx="15498" cy="3401017"/>
          </a:xfrm>
          <a:prstGeom prst="line">
            <a:avLst/>
          </a:prstGeom>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1216117" y="1375387"/>
            <a:ext cx="7346197"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Apple Tree Base                 Pear Tree Base             Cherry Tree Base</a:t>
            </a:r>
          </a:p>
        </p:txBody>
      </p:sp>
      <p:sp>
        <p:nvSpPr>
          <p:cNvPr id="16" name="TextBox 15"/>
          <p:cNvSpPr txBox="1"/>
          <p:nvPr/>
        </p:nvSpPr>
        <p:spPr>
          <a:xfrm>
            <a:off x="3944319" y="2390704"/>
            <a:ext cx="3921071"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sp>
        <p:nvSpPr>
          <p:cNvPr id="17" name="TextBox 16"/>
          <p:cNvSpPr txBox="1"/>
          <p:nvPr/>
        </p:nvSpPr>
        <p:spPr>
          <a:xfrm>
            <a:off x="2685522" y="4481045"/>
            <a:ext cx="396980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Specialist Curriculum Inc Interventions</a:t>
            </a:r>
          </a:p>
        </p:txBody>
      </p:sp>
      <p:sp>
        <p:nvSpPr>
          <p:cNvPr id="3" name="TextBox 2"/>
          <p:cNvSpPr txBox="1"/>
          <p:nvPr/>
        </p:nvSpPr>
        <p:spPr>
          <a:xfrm>
            <a:off x="1176787" y="2575369"/>
            <a:ext cx="3250893" cy="276999"/>
          </a:xfrm>
          <a:prstGeom prst="rect">
            <a:avLst/>
          </a:prstGeom>
          <a:noFill/>
        </p:spPr>
        <p:txBody>
          <a:bodyPr wrap="square" rtlCol="0">
            <a:spAutoFit/>
          </a:bodyPr>
          <a:lstStyle/>
          <a:p>
            <a:pPr marL="342900" marR="0" lvl="0" indent="-342900" algn="l"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r>
              <a:rPr kumimoji="0" lang="en-GB" sz="1200" b="1"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mn-ea"/>
                <a:cs typeface="Calibri" panose="020F0502020204030204" pitchFamily="34" charset="0"/>
              </a:rPr>
              <a:t>EYFS/CHERRY GARDEN </a:t>
            </a:r>
          </a:p>
        </p:txBody>
      </p:sp>
      <p:sp>
        <p:nvSpPr>
          <p:cNvPr id="4" name="TextBox 3"/>
          <p:cNvSpPr txBox="1"/>
          <p:nvPr/>
        </p:nvSpPr>
        <p:spPr>
          <a:xfrm>
            <a:off x="6466301" y="2464961"/>
            <a:ext cx="1936955" cy="206210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Moving towards a structured and timetabled classroom environment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
        <p:nvSpPr>
          <p:cNvPr id="8" name="TextBox 7"/>
          <p:cNvSpPr txBox="1"/>
          <p:nvPr/>
        </p:nvSpPr>
        <p:spPr>
          <a:xfrm>
            <a:off x="1070382" y="5688877"/>
            <a:ext cx="76541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t>National Curriculum     Apple             Pear             Cherry</a:t>
            </a:r>
          </a:p>
        </p:txBody>
      </p:sp>
      <p:sp>
        <p:nvSpPr>
          <p:cNvPr id="9" name="Right Arrow 8"/>
          <p:cNvSpPr/>
          <p:nvPr/>
        </p:nvSpPr>
        <p:spPr>
          <a:xfrm>
            <a:off x="4316361" y="5636818"/>
            <a:ext cx="572854" cy="5051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10" name="Picture 9"/>
          <p:cNvPicPr>
            <a:picLocks noChangeAspect="1"/>
          </p:cNvPicPr>
          <p:nvPr/>
        </p:nvPicPr>
        <p:blipFill>
          <a:blip r:embed="rId2"/>
          <a:stretch>
            <a:fillRect/>
          </a:stretch>
        </p:blipFill>
        <p:spPr>
          <a:xfrm>
            <a:off x="5606124" y="5608971"/>
            <a:ext cx="597460" cy="560881"/>
          </a:xfrm>
          <a:prstGeom prst="rect">
            <a:avLst/>
          </a:prstGeom>
        </p:spPr>
      </p:pic>
      <p:sp>
        <p:nvSpPr>
          <p:cNvPr id="15" name="TextBox 14"/>
          <p:cNvSpPr txBox="1"/>
          <p:nvPr/>
        </p:nvSpPr>
        <p:spPr>
          <a:xfrm>
            <a:off x="3828290" y="2291627"/>
            <a:ext cx="2324330"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solidFill>
                  <a:prstClr val="black"/>
                </a:solidFill>
                <a:latin typeface="Calibri" panose="020F0502020204030204"/>
              </a:rPr>
              <a:t>B</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lends learning through play/formal learning environment.</a:t>
            </a:r>
            <a:endParaRPr kumimoji="0" lang="en-GB" sz="16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405473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5DFA11-F1C0-4F26-8008-F62B8CAF99DD}"/>
              </a:ext>
            </a:extLst>
          </p:cNvPr>
          <p:cNvSpPr>
            <a:spLocks noGrp="1"/>
          </p:cNvSpPr>
          <p:nvPr>
            <p:ph idx="1"/>
          </p:nvPr>
        </p:nvSpPr>
        <p:spPr>
          <a:xfrm>
            <a:off x="563826" y="582205"/>
            <a:ext cx="8596668" cy="3880773"/>
          </a:xfrm>
        </p:spPr>
        <p:txBody>
          <a:bodyPr/>
          <a:lstStyle/>
          <a:p>
            <a:r>
              <a:rPr lang="en-GB" sz="2400" b="1" dirty="0"/>
              <a:t>Apple Base </a:t>
            </a:r>
          </a:p>
          <a:p>
            <a:endParaRPr lang="en-GB" dirty="0"/>
          </a:p>
          <a:p>
            <a:pPr lvl="0">
              <a:buClr>
                <a:srgbClr val="5FCBEF"/>
              </a:buClr>
            </a:pPr>
            <a:r>
              <a:rPr lang="en-GB" sz="2000" dirty="0">
                <a:solidFill>
                  <a:prstClr val="black">
                    <a:lumMod val="75000"/>
                    <a:lumOff val="25000"/>
                  </a:prstClr>
                </a:solidFill>
                <a:latin typeface="Calibri" panose="020F0502020204030204" pitchFamily="34" charset="0"/>
                <a:cs typeface="Calibri" panose="020F0502020204030204" pitchFamily="34" charset="0"/>
              </a:rPr>
              <a:t>The delivery of the curriculum is based around learning through play to engage children with active learning, exploration and becoming a critical thinker. Linked to intentions in the EHCP to ensure that learning is relevant and personalised</a:t>
            </a:r>
            <a:r>
              <a:rPr lang="en-GB" sz="2000" b="1" dirty="0">
                <a:solidFill>
                  <a:prstClr val="black">
                    <a:lumMod val="75000"/>
                    <a:lumOff val="25000"/>
                  </a:prstClr>
                </a:solidFill>
                <a:latin typeface="Calibri" panose="020F0502020204030204" pitchFamily="34" charset="0"/>
                <a:cs typeface="Calibri" panose="020F0502020204030204" pitchFamily="34" charset="0"/>
              </a:rPr>
              <a:t>. </a:t>
            </a:r>
            <a:endParaRPr lang="en-GB" sz="2000" dirty="0">
              <a:solidFill>
                <a:prstClr val="black">
                  <a:lumMod val="75000"/>
                  <a:lumOff val="25000"/>
                </a:prstClr>
              </a:solidFill>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32823550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5DFA11-F1C0-4F26-8008-F62B8CAF99DD}"/>
              </a:ext>
            </a:extLst>
          </p:cNvPr>
          <p:cNvSpPr>
            <a:spLocks noGrp="1"/>
          </p:cNvSpPr>
          <p:nvPr>
            <p:ph idx="1"/>
          </p:nvPr>
        </p:nvSpPr>
        <p:spPr>
          <a:xfrm>
            <a:off x="504449" y="465408"/>
            <a:ext cx="8596668" cy="3880773"/>
          </a:xfrm>
        </p:spPr>
        <p:txBody>
          <a:bodyPr/>
          <a:lstStyle/>
          <a:p>
            <a:r>
              <a:rPr lang="en-GB" sz="2400" b="1" dirty="0"/>
              <a:t>Pear Base </a:t>
            </a:r>
          </a:p>
          <a:p>
            <a:endParaRPr lang="en-GB" dirty="0"/>
          </a:p>
          <a:p>
            <a:pPr marL="0" lvl="0" indent="0" defTabSz="914400">
              <a:spcBef>
                <a:spcPts val="0"/>
              </a:spcBef>
              <a:buClrTx/>
              <a:buSzTx/>
              <a:buNone/>
            </a:pPr>
            <a:r>
              <a:rPr lang="en-GB" sz="2000" dirty="0">
                <a:solidFill>
                  <a:prstClr val="black"/>
                </a:solidFill>
                <a:latin typeface="Calibri" panose="020F0502020204030204"/>
              </a:rPr>
              <a:t>Delivery of the National curriculum takes place through a structured and timetabled classroom environment, that blends learning through play and exploration with a transition towards a more formal learning environment.</a:t>
            </a:r>
            <a:endParaRPr lang="en-GB" sz="2000" dirty="0">
              <a:solidFill>
                <a:prstClr val="black"/>
              </a:solidFill>
            </a:endParaRPr>
          </a:p>
          <a:p>
            <a:endParaRPr lang="en-GB" dirty="0"/>
          </a:p>
        </p:txBody>
      </p:sp>
    </p:spTree>
    <p:extLst>
      <p:ext uri="{BB962C8B-B14F-4D97-AF65-F5344CB8AC3E}">
        <p14:creationId xmlns:p14="http://schemas.microsoft.com/office/powerpoint/2010/main" val="2611573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4D1125-8366-4D0E-8D78-11C2FC3A95DD}"/>
              </a:ext>
            </a:extLst>
          </p:cNvPr>
          <p:cNvSpPr>
            <a:spLocks noGrp="1"/>
          </p:cNvSpPr>
          <p:nvPr>
            <p:ph idx="1"/>
          </p:nvPr>
        </p:nvSpPr>
        <p:spPr>
          <a:xfrm>
            <a:off x="580170" y="463764"/>
            <a:ext cx="8596668" cy="3880773"/>
          </a:xfrm>
        </p:spPr>
        <p:txBody>
          <a:bodyPr/>
          <a:lstStyle/>
          <a:p>
            <a:pPr lvl="0">
              <a:buClr>
                <a:srgbClr val="5FCBEF"/>
              </a:buClr>
            </a:pPr>
            <a:r>
              <a:rPr lang="en-GB" sz="2400" b="1" dirty="0">
                <a:solidFill>
                  <a:prstClr val="black">
                    <a:lumMod val="75000"/>
                    <a:lumOff val="25000"/>
                  </a:prstClr>
                </a:solidFill>
              </a:rPr>
              <a:t>Cherry Base</a:t>
            </a:r>
          </a:p>
          <a:p>
            <a:pPr lvl="0">
              <a:buClr>
                <a:srgbClr val="5FCBEF"/>
              </a:buClr>
            </a:pPr>
            <a:endParaRPr lang="en-GB" dirty="0">
              <a:solidFill>
                <a:prstClr val="black">
                  <a:lumMod val="75000"/>
                  <a:lumOff val="25000"/>
                </a:prstClr>
              </a:solidFill>
            </a:endParaRPr>
          </a:p>
          <a:p>
            <a:pPr marL="0" lvl="0" indent="0" defTabSz="914400">
              <a:spcBef>
                <a:spcPts val="0"/>
              </a:spcBef>
              <a:buClrTx/>
              <a:buSzTx/>
              <a:buNone/>
            </a:pPr>
            <a:r>
              <a:rPr lang="en-GB" sz="2000" dirty="0">
                <a:solidFill>
                  <a:prstClr val="black"/>
                </a:solidFill>
                <a:latin typeface="+mj-lt"/>
              </a:rPr>
              <a:t>Delivery of the curriculum takes place through a structured and timetabled classroom environment</a:t>
            </a:r>
          </a:p>
          <a:p>
            <a:pPr marL="0" lvl="0" indent="0" defTabSz="914400">
              <a:spcBef>
                <a:spcPts val="0"/>
              </a:spcBef>
              <a:buClrTx/>
              <a:buSzTx/>
              <a:buNone/>
            </a:pPr>
            <a:endParaRPr lang="en-GB" sz="2000" dirty="0">
              <a:solidFill>
                <a:prstClr val="black"/>
              </a:solidFill>
              <a:latin typeface="+mj-lt"/>
            </a:endParaRPr>
          </a:p>
          <a:p>
            <a:pPr marL="0" lvl="0" indent="0" defTabSz="914400">
              <a:spcBef>
                <a:spcPts val="0"/>
              </a:spcBef>
              <a:buClrTx/>
              <a:buSzTx/>
              <a:buNone/>
            </a:pPr>
            <a:r>
              <a:rPr lang="en-GB" sz="2000" dirty="0">
                <a:solidFill>
                  <a:prstClr val="black"/>
                </a:solidFill>
                <a:latin typeface="+mj-lt"/>
              </a:rPr>
              <a:t>Targeted interventions related to each child’s academic needs</a:t>
            </a:r>
          </a:p>
          <a:p>
            <a:pPr lvl="0">
              <a:buClr>
                <a:srgbClr val="5FCBEF"/>
              </a:buClr>
            </a:pPr>
            <a:endParaRPr lang="en-GB" dirty="0">
              <a:solidFill>
                <a:prstClr val="black">
                  <a:lumMod val="75000"/>
                  <a:lumOff val="25000"/>
                </a:prstClr>
              </a:solidFill>
            </a:endParaRPr>
          </a:p>
          <a:p>
            <a:pPr lvl="0">
              <a:buClr>
                <a:srgbClr val="5FCBEF"/>
              </a:buClr>
            </a:pPr>
            <a:endParaRPr lang="en-GB" dirty="0">
              <a:solidFill>
                <a:prstClr val="black">
                  <a:lumMod val="75000"/>
                  <a:lumOff val="25000"/>
                </a:prstClr>
              </a:solidFill>
            </a:endParaRPr>
          </a:p>
        </p:txBody>
      </p:sp>
    </p:spTree>
    <p:extLst>
      <p:ext uri="{BB962C8B-B14F-4D97-AF65-F5344CB8AC3E}">
        <p14:creationId xmlns:p14="http://schemas.microsoft.com/office/powerpoint/2010/main" val="31561511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3452287"/>
            <a:ext cx="203200" cy="34057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77334" y="609600"/>
            <a:ext cx="8596668" cy="707106"/>
          </a:xfrm>
        </p:spPr>
        <p:txBody>
          <a:bodyPr/>
          <a:lstStyle/>
          <a:p>
            <a:r>
              <a:rPr lang="en-GB" dirty="0"/>
              <a:t>Staff </a:t>
            </a:r>
          </a:p>
        </p:txBody>
      </p:sp>
      <p:sp>
        <p:nvSpPr>
          <p:cNvPr id="3" name="Content Placeholder 2"/>
          <p:cNvSpPr>
            <a:spLocks noGrp="1"/>
          </p:cNvSpPr>
          <p:nvPr>
            <p:ph idx="1"/>
          </p:nvPr>
        </p:nvSpPr>
        <p:spPr>
          <a:xfrm>
            <a:off x="2107750" y="1357689"/>
            <a:ext cx="3575070" cy="737088"/>
          </a:xfrm>
        </p:spPr>
        <p:txBody>
          <a:bodyPr/>
          <a:lstStyle/>
          <a:p>
            <a:r>
              <a:rPr lang="en-GB" dirty="0"/>
              <a:t>Mrs Holmes</a:t>
            </a:r>
            <a:br>
              <a:rPr lang="en-GB" dirty="0"/>
            </a:br>
            <a:r>
              <a:rPr lang="en-GB" dirty="0"/>
              <a:t>Apple 1</a:t>
            </a:r>
          </a:p>
        </p:txBody>
      </p:sp>
      <p:pic>
        <p:nvPicPr>
          <p:cNvPr id="7" name="Picture 2" descr="https://attachments.office.net/owa/mdodge%40westfield.bucks.sch.uk/service.svc/s/GetAttachmentThumbnail?id=AQMkADEwNWQ4NjlhLTU2ZTEtNGFiMi1hYmQ3LTkxNmYyNTI4YzZiZgBGAAAD5uhauNuobEOUPVJXAdg3zAcAqRgKERA%2Fm0aMWFfrrHuFDgAAAgEJAAAAqRgKERA%2Fm0aMWFfrrHuFDgABIeRaQwAAAAESABAAjGOkarZciUm3Qp9ZCQTTeg%3D%3D&amp;thumbnailType=2&amp;token=eyJhbGciOiJSUzI1NiIsImtpZCI6IkZBRDY1NDI2MkM2QUYyOTYxQUExRThDQUI3OEZGMUIyNzBFNzA3RTkiLCJ0eXAiOiJKV1QiLCJ4NXQiOiItdFpVSml4cThwWWFvZWpLdDRfeHNuRG5CLWsifQ.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JJITtRie01FQm4CFeYp0zTNOUK_RECLIet4Rf99p3oHO7Ck9XzL76MHMd6E0_DMEWvXKDg1JI3GxyYRUYc46geRKiZuhU7yuK2izfeg8x48HrK2aKFL3KbCRo9nAuRL_R2e5VLARJwbGVEve9G8PStgbYyRr0YEA-lyjJWraYCsF_8FXqOfuKs0GyHsfjRNHBF_ZBzpcREeqz0tbLDybwZkElrxAHTpPXjny4A9QAEit6JA8FnR7eTJvQncWke4ydbyLJVGWRdc1aaqjKYXeIIcydtE2XEgOhJ7I91ubjmZHeUuPIy0kkTUZTybLBrfEsvGb_KTIHNo-nxV9g7dZyw&amp;X-OWA-CANARY=SoVoAl04vU2KEw9MUxSiF8BFKTKYo9kYRtA_LDdcoWLReDYrKG1NbOnF6GsmL0fpvTWhrszAipI.&amp;owa=outlook.office.com&amp;scriptVer=20211101003.05&amp;animation=tr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849" y="5273587"/>
            <a:ext cx="1633415" cy="1584413"/>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2">
            <a:extLst>
              <a:ext uri="{FF2B5EF4-FFF2-40B4-BE49-F238E27FC236}">
                <a16:creationId xmlns:a16="http://schemas.microsoft.com/office/drawing/2014/main" id="{E53873EC-E1EA-4E76-9C0C-E6567279BF51}"/>
              </a:ext>
            </a:extLst>
          </p:cNvPr>
          <p:cNvSpPr txBox="1">
            <a:spLocks/>
          </p:cNvSpPr>
          <p:nvPr/>
        </p:nvSpPr>
        <p:spPr>
          <a:xfrm>
            <a:off x="2107750" y="2399782"/>
            <a:ext cx="3575070" cy="73708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dirty="0"/>
              <a:t>Miss </a:t>
            </a:r>
            <a:r>
              <a:rPr lang="en-GB" dirty="0" err="1"/>
              <a:t>Doonan</a:t>
            </a:r>
            <a:r>
              <a:rPr lang="en-GB" dirty="0"/>
              <a:t> </a:t>
            </a:r>
            <a:br>
              <a:rPr lang="en-GB" dirty="0"/>
            </a:br>
            <a:r>
              <a:rPr lang="en-GB" dirty="0"/>
              <a:t>Apple 2</a:t>
            </a:r>
          </a:p>
        </p:txBody>
      </p:sp>
      <p:sp>
        <p:nvSpPr>
          <p:cNvPr id="10" name="Content Placeholder 2">
            <a:extLst>
              <a:ext uri="{FF2B5EF4-FFF2-40B4-BE49-F238E27FC236}">
                <a16:creationId xmlns:a16="http://schemas.microsoft.com/office/drawing/2014/main" id="{61D5D05E-683E-4DFF-8971-AC80CEA4AAA2}"/>
              </a:ext>
            </a:extLst>
          </p:cNvPr>
          <p:cNvSpPr txBox="1">
            <a:spLocks/>
          </p:cNvSpPr>
          <p:nvPr/>
        </p:nvSpPr>
        <p:spPr>
          <a:xfrm>
            <a:off x="2107750" y="3721131"/>
            <a:ext cx="5580312" cy="73708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dirty="0"/>
              <a:t>Please see website for whole school staff list </a:t>
            </a:r>
          </a:p>
        </p:txBody>
      </p:sp>
    </p:spTree>
    <p:extLst>
      <p:ext uri="{BB962C8B-B14F-4D97-AF65-F5344CB8AC3E}">
        <p14:creationId xmlns:p14="http://schemas.microsoft.com/office/powerpoint/2010/main" val="23523893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3452287"/>
            <a:ext cx="203200" cy="34057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77334" y="609600"/>
            <a:ext cx="8596668" cy="1086196"/>
          </a:xfrm>
        </p:spPr>
        <p:txBody>
          <a:bodyPr/>
          <a:lstStyle/>
          <a:p>
            <a:r>
              <a:rPr lang="en-GB" dirty="0"/>
              <a:t>A day in Apple Tree base: </a:t>
            </a:r>
          </a:p>
        </p:txBody>
      </p:sp>
      <p:sp>
        <p:nvSpPr>
          <p:cNvPr id="3" name="Content Placeholder 2"/>
          <p:cNvSpPr>
            <a:spLocks noGrp="1"/>
          </p:cNvSpPr>
          <p:nvPr>
            <p:ph idx="1"/>
          </p:nvPr>
        </p:nvSpPr>
        <p:spPr>
          <a:xfrm>
            <a:off x="677334" y="1695797"/>
            <a:ext cx="8596668" cy="4345566"/>
          </a:xfrm>
        </p:spPr>
        <p:txBody>
          <a:bodyPr/>
          <a:lstStyle/>
          <a:p>
            <a:pPr lvl="0">
              <a:lnSpc>
                <a:spcPct val="107000"/>
              </a:lnSpc>
              <a:buFont typeface="Symbol" panose="05050102010706020507" pitchFamily="18" charset="2"/>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7" name="Picture 2" descr="https://attachments.office.net/owa/mdodge%40westfield.bucks.sch.uk/service.svc/s/GetAttachmentThumbnail?id=AQMkADEwNWQ4NjlhLTU2ZTEtNGFiMi1hYmQ3LTkxNmYyNTI4YzZiZgBGAAAD5uhauNuobEOUPVJXAdg3zAcAqRgKERA%2Fm0aMWFfrrHuFDgAAAgEJAAAAqRgKERA%2Fm0aMWFfrrHuFDgABIeRaQwAAAAESABAAjGOkarZciUm3Qp9ZCQTTeg%3D%3D&amp;thumbnailType=2&amp;token=eyJhbGciOiJSUzI1NiIsImtpZCI6IkZBRDY1NDI2MkM2QUYyOTYxQUExRThDQUI3OEZGMUIyNzBFNzA3RTkiLCJ0eXAiOiJKV1QiLCJ4NXQiOiItdFpVSml4cThwWWFvZWpLdDRfeHNuRG5CLWsifQ.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JJITtRie01FQm4CFeYp0zTNOUK_RECLIet4Rf99p3oHO7Ck9XzL76MHMd6E0_DMEWvXKDg1JI3GxyYRUYc46geRKiZuhU7yuK2izfeg8x48HrK2aKFL3KbCRo9nAuRL_R2e5VLARJwbGVEve9G8PStgbYyRr0YEA-lyjJWraYCsF_8FXqOfuKs0GyHsfjRNHBF_ZBzpcREeqz0tbLDybwZkElrxAHTpPXjny4A9QAEit6JA8FnR7eTJvQncWke4ydbyLJVGWRdc1aaqjKYXeIIcydtE2XEgOhJ7I91ubjmZHeUuPIy0kkTUZTybLBrfEsvGb_KTIHNo-nxV9g7dZyw&amp;X-OWA-CANARY=SoVoAl04vU2KEw9MUxSiF8BFKTKYo9kYRtA_LDdcoWLReDYrKG1NbOnF6GsmL0fpvTWhrszAipI.&amp;owa=outlook.office.com&amp;scriptVer=20211101003.05&amp;animation=tr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849" y="5273587"/>
            <a:ext cx="1633415" cy="158441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a:extLst>
              <a:ext uri="{FF2B5EF4-FFF2-40B4-BE49-F238E27FC236}">
                <a16:creationId xmlns:a16="http://schemas.microsoft.com/office/drawing/2014/main" id="{9F2B9268-1149-434C-ADE8-21883CD4C339}"/>
              </a:ext>
            </a:extLst>
          </p:cNvPr>
          <p:cNvGraphicFramePr>
            <a:graphicFrameLocks noGrp="1"/>
          </p:cNvGraphicFramePr>
          <p:nvPr>
            <p:extLst>
              <p:ext uri="{D42A27DB-BD31-4B8C-83A1-F6EECF244321}">
                <p14:modId xmlns:p14="http://schemas.microsoft.com/office/powerpoint/2010/main" val="3120243651"/>
              </p:ext>
            </p:extLst>
          </p:nvPr>
        </p:nvGraphicFramePr>
        <p:xfrm>
          <a:off x="488273" y="1777073"/>
          <a:ext cx="10910654" cy="1740023"/>
        </p:xfrm>
        <a:graphic>
          <a:graphicData uri="http://schemas.openxmlformats.org/drawingml/2006/table">
            <a:tbl>
              <a:tblPr firstRow="1" firstCol="1" bandRow="1">
                <a:tableStyleId>{22838BEF-8BB2-4498-84A7-C5851F593DF1}</a:tableStyleId>
              </a:tblPr>
              <a:tblGrid>
                <a:gridCol w="709094">
                  <a:extLst>
                    <a:ext uri="{9D8B030D-6E8A-4147-A177-3AD203B41FA5}">
                      <a16:colId xmlns:a16="http://schemas.microsoft.com/office/drawing/2014/main" val="768564672"/>
                    </a:ext>
                  </a:extLst>
                </a:gridCol>
                <a:gridCol w="613678">
                  <a:extLst>
                    <a:ext uri="{9D8B030D-6E8A-4147-A177-3AD203B41FA5}">
                      <a16:colId xmlns:a16="http://schemas.microsoft.com/office/drawing/2014/main" val="3706704738"/>
                    </a:ext>
                  </a:extLst>
                </a:gridCol>
                <a:gridCol w="1065320">
                  <a:extLst>
                    <a:ext uri="{9D8B030D-6E8A-4147-A177-3AD203B41FA5}">
                      <a16:colId xmlns:a16="http://schemas.microsoft.com/office/drawing/2014/main" val="3321408720"/>
                    </a:ext>
                  </a:extLst>
                </a:gridCol>
                <a:gridCol w="547276">
                  <a:extLst>
                    <a:ext uri="{9D8B030D-6E8A-4147-A177-3AD203B41FA5}">
                      <a16:colId xmlns:a16="http://schemas.microsoft.com/office/drawing/2014/main" val="1679459480"/>
                    </a:ext>
                  </a:extLst>
                </a:gridCol>
                <a:gridCol w="725226">
                  <a:extLst>
                    <a:ext uri="{9D8B030D-6E8A-4147-A177-3AD203B41FA5}">
                      <a16:colId xmlns:a16="http://schemas.microsoft.com/office/drawing/2014/main" val="2969621458"/>
                    </a:ext>
                  </a:extLst>
                </a:gridCol>
                <a:gridCol w="645075">
                  <a:extLst>
                    <a:ext uri="{9D8B030D-6E8A-4147-A177-3AD203B41FA5}">
                      <a16:colId xmlns:a16="http://schemas.microsoft.com/office/drawing/2014/main" val="697361418"/>
                    </a:ext>
                  </a:extLst>
                </a:gridCol>
                <a:gridCol w="656947">
                  <a:extLst>
                    <a:ext uri="{9D8B030D-6E8A-4147-A177-3AD203B41FA5}">
                      <a16:colId xmlns:a16="http://schemas.microsoft.com/office/drawing/2014/main" val="2983601720"/>
                    </a:ext>
                  </a:extLst>
                </a:gridCol>
                <a:gridCol w="885387">
                  <a:extLst>
                    <a:ext uri="{9D8B030D-6E8A-4147-A177-3AD203B41FA5}">
                      <a16:colId xmlns:a16="http://schemas.microsoft.com/office/drawing/2014/main" val="3865727195"/>
                    </a:ext>
                  </a:extLst>
                </a:gridCol>
                <a:gridCol w="629166">
                  <a:extLst>
                    <a:ext uri="{9D8B030D-6E8A-4147-A177-3AD203B41FA5}">
                      <a16:colId xmlns:a16="http://schemas.microsoft.com/office/drawing/2014/main" val="1375388519"/>
                    </a:ext>
                  </a:extLst>
                </a:gridCol>
                <a:gridCol w="662163">
                  <a:extLst>
                    <a:ext uri="{9D8B030D-6E8A-4147-A177-3AD203B41FA5}">
                      <a16:colId xmlns:a16="http://schemas.microsoft.com/office/drawing/2014/main" val="1222132537"/>
                    </a:ext>
                  </a:extLst>
                </a:gridCol>
                <a:gridCol w="572702">
                  <a:extLst>
                    <a:ext uri="{9D8B030D-6E8A-4147-A177-3AD203B41FA5}">
                      <a16:colId xmlns:a16="http://schemas.microsoft.com/office/drawing/2014/main" val="34689082"/>
                    </a:ext>
                  </a:extLst>
                </a:gridCol>
                <a:gridCol w="801650">
                  <a:extLst>
                    <a:ext uri="{9D8B030D-6E8A-4147-A177-3AD203B41FA5}">
                      <a16:colId xmlns:a16="http://schemas.microsoft.com/office/drawing/2014/main" val="1466846631"/>
                    </a:ext>
                  </a:extLst>
                </a:gridCol>
                <a:gridCol w="1669544">
                  <a:extLst>
                    <a:ext uri="{9D8B030D-6E8A-4147-A177-3AD203B41FA5}">
                      <a16:colId xmlns:a16="http://schemas.microsoft.com/office/drawing/2014/main" val="692430593"/>
                    </a:ext>
                  </a:extLst>
                </a:gridCol>
                <a:gridCol w="727426">
                  <a:extLst>
                    <a:ext uri="{9D8B030D-6E8A-4147-A177-3AD203B41FA5}">
                      <a16:colId xmlns:a16="http://schemas.microsoft.com/office/drawing/2014/main" val="3456093934"/>
                    </a:ext>
                  </a:extLst>
                </a:gridCol>
              </a:tblGrid>
              <a:tr h="381245">
                <a:tc>
                  <a:txBody>
                    <a:bodyPr/>
                    <a:lstStyle/>
                    <a:p>
                      <a:pPr algn="ctr">
                        <a:lnSpc>
                          <a:spcPct val="107000"/>
                        </a:lnSpc>
                        <a:spcAft>
                          <a:spcPts val="0"/>
                        </a:spcAft>
                      </a:pPr>
                      <a:r>
                        <a:rPr lang="en-GB" sz="1200" dirty="0">
                          <a:effectLst/>
                        </a:rPr>
                        <a:t>9:00</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dirty="0">
                          <a:effectLst/>
                        </a:rPr>
                        <a:t>9:10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a:effectLst/>
                        </a:rPr>
                        <a:t>9:15</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a:effectLst/>
                        </a:rPr>
                        <a:t>10:05</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a:effectLst/>
                        </a:rPr>
                        <a:t>10:15</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a:effectLst/>
                        </a:rPr>
                        <a:t>10:30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a:effectLst/>
                        </a:rPr>
                        <a:t>10:45</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a:effectLst/>
                        </a:rPr>
                        <a:t>11:00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a:effectLst/>
                        </a:rPr>
                        <a:t>11:50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a:effectLst/>
                        </a:rPr>
                        <a:t>12:00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a:effectLst/>
                        </a:rPr>
                        <a:t>12:30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a:effectLst/>
                        </a:rPr>
                        <a:t>1:00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a:effectLst/>
                        </a:rPr>
                        <a:t>1:10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a:effectLst/>
                        </a:rPr>
                        <a:t>3:15</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2397" marR="62397" marT="0" marB="0"/>
                </a:tc>
                <a:extLst>
                  <a:ext uri="{0D108BD9-81ED-4DB2-BD59-A6C34878D82A}">
                    <a16:rowId xmlns:a16="http://schemas.microsoft.com/office/drawing/2014/main" val="824684391"/>
                  </a:ext>
                </a:extLst>
              </a:tr>
              <a:tr h="1358778">
                <a:tc>
                  <a:txBody>
                    <a:bodyPr/>
                    <a:lstStyle/>
                    <a:p>
                      <a:pPr algn="ctr">
                        <a:lnSpc>
                          <a:spcPct val="107000"/>
                        </a:lnSpc>
                        <a:spcAft>
                          <a:spcPts val="0"/>
                        </a:spcAft>
                      </a:pPr>
                      <a:r>
                        <a:rPr lang="en-GB" sz="1200" b="1" dirty="0">
                          <a:effectLst/>
                          <a:latin typeface="+mj-lt"/>
                        </a:rPr>
                        <a:t>Arrival/</a:t>
                      </a:r>
                    </a:p>
                    <a:p>
                      <a:pPr algn="ctr">
                        <a:lnSpc>
                          <a:spcPct val="107000"/>
                        </a:lnSpc>
                        <a:spcAft>
                          <a:spcPts val="0"/>
                        </a:spcAft>
                      </a:pPr>
                      <a:r>
                        <a:rPr lang="en-GB" sz="1200" b="1" dirty="0">
                          <a:effectLst/>
                          <a:latin typeface="+mj-lt"/>
                        </a:rPr>
                        <a:t>Register</a:t>
                      </a:r>
                      <a:endParaRPr lang="en-GB" sz="1200" b="1" dirty="0">
                        <a:effectLst/>
                        <a:latin typeface="+mj-lt"/>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b="1" dirty="0">
                          <a:effectLst/>
                          <a:latin typeface="+mj-lt"/>
                        </a:rPr>
                        <a:t>Wake and</a:t>
                      </a:r>
                    </a:p>
                    <a:p>
                      <a:pPr algn="ctr">
                        <a:lnSpc>
                          <a:spcPct val="107000"/>
                        </a:lnSpc>
                        <a:spcAft>
                          <a:spcPts val="0"/>
                        </a:spcAft>
                      </a:pPr>
                      <a:r>
                        <a:rPr lang="en-GB" sz="1200" b="1" dirty="0">
                          <a:effectLst/>
                          <a:latin typeface="+mj-lt"/>
                        </a:rPr>
                        <a:t>Shake</a:t>
                      </a:r>
                    </a:p>
                    <a:p>
                      <a:pPr algn="ctr">
                        <a:lnSpc>
                          <a:spcPct val="107000"/>
                        </a:lnSpc>
                        <a:spcAft>
                          <a:spcPts val="0"/>
                        </a:spcAft>
                      </a:pPr>
                      <a:r>
                        <a:rPr lang="en-GB" sz="1200" b="1" dirty="0">
                          <a:effectLst/>
                          <a:highlight>
                            <a:srgbClr val="FFFF00"/>
                          </a:highlight>
                          <a:latin typeface="+mj-lt"/>
                        </a:rPr>
                        <a:t> </a:t>
                      </a:r>
                      <a:endParaRPr lang="en-GB" sz="1200" b="1" dirty="0">
                        <a:effectLst/>
                        <a:latin typeface="+mj-lt"/>
                      </a:endParaRPr>
                    </a:p>
                    <a:p>
                      <a:pPr algn="ctr">
                        <a:lnSpc>
                          <a:spcPct val="107000"/>
                        </a:lnSpc>
                        <a:spcAft>
                          <a:spcPts val="0"/>
                        </a:spcAft>
                      </a:pPr>
                      <a:r>
                        <a:rPr lang="en-GB" sz="1200" b="1" dirty="0">
                          <a:effectLst/>
                          <a:highlight>
                            <a:srgbClr val="FFFF00"/>
                          </a:highlight>
                          <a:latin typeface="+mj-lt"/>
                        </a:rPr>
                        <a:t> </a:t>
                      </a:r>
                      <a:endParaRPr lang="en-GB" sz="1200" b="1" dirty="0">
                        <a:effectLst/>
                        <a:latin typeface="+mj-lt"/>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000" b="1" dirty="0">
                          <a:effectLst/>
                          <a:latin typeface="+mj-lt"/>
                        </a:rPr>
                        <a:t>Communication Language &amp; Literacy: </a:t>
                      </a:r>
                    </a:p>
                    <a:p>
                      <a:pPr algn="ctr">
                        <a:lnSpc>
                          <a:spcPct val="107000"/>
                        </a:lnSpc>
                        <a:spcAft>
                          <a:spcPts val="0"/>
                        </a:spcAft>
                      </a:pPr>
                      <a:r>
                        <a:rPr lang="en-GB" sz="1000" b="1" dirty="0">
                          <a:effectLst/>
                          <a:latin typeface="+mj-lt"/>
                        </a:rPr>
                        <a:t>Sensory Stories/ Phonics</a:t>
                      </a:r>
                      <a:endParaRPr lang="en-GB" sz="1000" b="1" dirty="0">
                        <a:effectLst/>
                        <a:latin typeface="+mj-lt"/>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b="1" dirty="0">
                          <a:effectLst/>
                          <a:latin typeface="+mj-lt"/>
                        </a:rPr>
                        <a:t>Snack</a:t>
                      </a:r>
                    </a:p>
                    <a:p>
                      <a:pPr algn="ctr">
                        <a:lnSpc>
                          <a:spcPct val="107000"/>
                        </a:lnSpc>
                        <a:spcAft>
                          <a:spcPts val="0"/>
                        </a:spcAft>
                      </a:pPr>
                      <a:r>
                        <a:rPr lang="en-GB" sz="1200" b="1" dirty="0">
                          <a:effectLst/>
                          <a:latin typeface="+mj-lt"/>
                        </a:rPr>
                        <a:t> </a:t>
                      </a:r>
                      <a:endParaRPr lang="en-GB" sz="1200" b="1" dirty="0">
                        <a:effectLst/>
                        <a:latin typeface="+mj-lt"/>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b="1" dirty="0">
                          <a:effectLst/>
                          <a:latin typeface="+mj-lt"/>
                        </a:rPr>
                        <a:t>Makaton Singing </a:t>
                      </a:r>
                    </a:p>
                    <a:p>
                      <a:pPr algn="ctr">
                        <a:lnSpc>
                          <a:spcPct val="107000"/>
                        </a:lnSpc>
                        <a:spcAft>
                          <a:spcPts val="0"/>
                        </a:spcAft>
                      </a:pPr>
                      <a:r>
                        <a:rPr lang="en-GB" sz="1200" b="1" dirty="0">
                          <a:effectLst/>
                          <a:latin typeface="+mj-lt"/>
                        </a:rPr>
                        <a:t> </a:t>
                      </a:r>
                      <a:endParaRPr lang="en-GB" sz="1200" b="1" dirty="0">
                        <a:effectLst/>
                        <a:latin typeface="+mj-lt"/>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b="1" dirty="0">
                          <a:effectLst/>
                          <a:latin typeface="+mj-lt"/>
                        </a:rPr>
                        <a:t>Play</a:t>
                      </a:r>
                    </a:p>
                    <a:p>
                      <a:pPr algn="ctr">
                        <a:lnSpc>
                          <a:spcPct val="107000"/>
                        </a:lnSpc>
                        <a:spcAft>
                          <a:spcPts val="0"/>
                        </a:spcAft>
                      </a:pPr>
                      <a:r>
                        <a:rPr lang="en-GB" sz="1200" b="1" dirty="0">
                          <a:effectLst/>
                          <a:latin typeface="+mj-lt"/>
                          <a:ea typeface="Calibri" panose="020F0502020204030204" pitchFamily="34" charset="0"/>
                          <a:cs typeface="Times New Roman" panose="02020603050405020304" pitchFamily="18" charset="0"/>
                        </a:rPr>
                        <a:t>Time </a:t>
                      </a:r>
                    </a:p>
                  </a:txBody>
                  <a:tcPr marL="62397" marR="62397" marT="0" marB="0"/>
                </a:tc>
                <a:tc>
                  <a:txBody>
                    <a:bodyPr/>
                    <a:lstStyle/>
                    <a:p>
                      <a:pPr algn="ctr">
                        <a:lnSpc>
                          <a:spcPct val="107000"/>
                        </a:lnSpc>
                        <a:spcAft>
                          <a:spcPts val="0"/>
                        </a:spcAft>
                      </a:pPr>
                      <a:r>
                        <a:rPr lang="en-GB" sz="1200" b="1" dirty="0">
                          <a:effectLst/>
                          <a:latin typeface="+mj-lt"/>
                        </a:rPr>
                        <a:t>Bucket Time</a:t>
                      </a:r>
                    </a:p>
                    <a:p>
                      <a:pPr algn="ctr">
                        <a:lnSpc>
                          <a:spcPct val="107000"/>
                        </a:lnSpc>
                        <a:spcAft>
                          <a:spcPts val="0"/>
                        </a:spcAft>
                      </a:pPr>
                      <a:r>
                        <a:rPr lang="en-GB" sz="1200" b="1" dirty="0">
                          <a:effectLst/>
                          <a:latin typeface="+mj-lt"/>
                        </a:rPr>
                        <a:t> </a:t>
                      </a:r>
                    </a:p>
                    <a:p>
                      <a:pPr algn="ctr">
                        <a:lnSpc>
                          <a:spcPct val="107000"/>
                        </a:lnSpc>
                        <a:spcAft>
                          <a:spcPts val="0"/>
                        </a:spcAft>
                      </a:pPr>
                      <a:r>
                        <a:rPr lang="en-GB" sz="1200" b="1" dirty="0">
                          <a:effectLst/>
                          <a:latin typeface="+mj-lt"/>
                        </a:rPr>
                        <a:t> </a:t>
                      </a:r>
                      <a:endParaRPr lang="en-GB" sz="1200" b="1" dirty="0">
                        <a:effectLst/>
                        <a:latin typeface="+mj-lt"/>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b="1" dirty="0">
                          <a:effectLst/>
                          <a:latin typeface="+mj-lt"/>
                        </a:rPr>
                        <a:t>Maths </a:t>
                      </a:r>
                    </a:p>
                    <a:p>
                      <a:pPr algn="ctr">
                        <a:lnSpc>
                          <a:spcPct val="107000"/>
                        </a:lnSpc>
                        <a:spcAft>
                          <a:spcPts val="0"/>
                        </a:spcAft>
                      </a:pPr>
                      <a:r>
                        <a:rPr lang="en-GB" sz="1200" b="1" dirty="0">
                          <a:effectLst/>
                          <a:latin typeface="+mj-lt"/>
                        </a:rPr>
                        <a:t>  </a:t>
                      </a:r>
                      <a:endParaRPr lang="en-GB" sz="1200" b="1" dirty="0">
                        <a:effectLst/>
                        <a:latin typeface="+mj-lt"/>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b="1" dirty="0">
                          <a:effectLst/>
                          <a:latin typeface="+mj-lt"/>
                        </a:rPr>
                        <a:t>Tidy up</a:t>
                      </a:r>
                      <a:endParaRPr lang="en-GB" sz="1200" b="1" dirty="0">
                        <a:effectLst/>
                        <a:latin typeface="+mj-lt"/>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b="1" dirty="0">
                          <a:effectLst/>
                          <a:latin typeface="+mj-lt"/>
                        </a:rPr>
                        <a:t>Lunch </a:t>
                      </a:r>
                      <a:endParaRPr lang="en-GB" sz="1200" b="1" dirty="0">
                        <a:effectLst/>
                        <a:latin typeface="+mj-lt"/>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b="1" dirty="0">
                          <a:effectLst/>
                          <a:latin typeface="+mj-lt"/>
                        </a:rPr>
                        <a:t>Play</a:t>
                      </a:r>
                    </a:p>
                    <a:p>
                      <a:pPr algn="ctr">
                        <a:lnSpc>
                          <a:spcPct val="107000"/>
                        </a:lnSpc>
                        <a:spcAft>
                          <a:spcPts val="0"/>
                        </a:spcAft>
                      </a:pPr>
                      <a:r>
                        <a:rPr lang="en-GB" sz="1200" b="1" dirty="0">
                          <a:effectLst/>
                          <a:latin typeface="+mj-lt"/>
                        </a:rPr>
                        <a:t>Time  </a:t>
                      </a:r>
                      <a:endParaRPr lang="en-GB" sz="1200" b="1" dirty="0">
                        <a:effectLst/>
                        <a:latin typeface="+mj-lt"/>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050" b="1" dirty="0">
                          <a:effectLst/>
                          <a:latin typeface="+mj-lt"/>
                        </a:rPr>
                        <a:t>Calm classroom  </a:t>
                      </a:r>
                      <a:endParaRPr lang="en-GB" sz="1050" b="1" dirty="0">
                        <a:effectLst/>
                        <a:latin typeface="+mj-lt"/>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b="1" dirty="0">
                          <a:effectLst/>
                          <a:latin typeface="+mj-lt"/>
                        </a:rPr>
                        <a:t>Foundation subjects</a:t>
                      </a:r>
                    </a:p>
                    <a:p>
                      <a:pPr algn="ctr">
                        <a:lnSpc>
                          <a:spcPct val="107000"/>
                        </a:lnSpc>
                        <a:spcAft>
                          <a:spcPts val="0"/>
                        </a:spcAft>
                      </a:pPr>
                      <a:r>
                        <a:rPr lang="en-GB" sz="1200" b="1" dirty="0">
                          <a:effectLst/>
                          <a:latin typeface="+mj-lt"/>
                        </a:rPr>
                        <a:t> APDRs, </a:t>
                      </a:r>
                    </a:p>
                    <a:p>
                      <a:pPr algn="ctr">
                        <a:lnSpc>
                          <a:spcPct val="107000"/>
                        </a:lnSpc>
                        <a:spcAft>
                          <a:spcPts val="0"/>
                        </a:spcAft>
                      </a:pPr>
                      <a:r>
                        <a:rPr lang="en-GB" sz="1200" b="1" dirty="0">
                          <a:effectLst/>
                          <a:latin typeface="+mj-lt"/>
                        </a:rPr>
                        <a:t>Interventions etc., carousel </a:t>
                      </a:r>
                      <a:endParaRPr lang="en-GB" sz="1200" b="1" dirty="0">
                        <a:effectLst/>
                        <a:latin typeface="+mj-lt"/>
                        <a:ea typeface="Calibri" panose="020F0502020204030204" pitchFamily="34" charset="0"/>
                        <a:cs typeface="Times New Roman" panose="02020603050405020304" pitchFamily="18" charset="0"/>
                      </a:endParaRPr>
                    </a:p>
                  </a:txBody>
                  <a:tcPr marL="62397" marR="62397" marT="0" marB="0"/>
                </a:tc>
                <a:tc>
                  <a:txBody>
                    <a:bodyPr/>
                    <a:lstStyle/>
                    <a:p>
                      <a:pPr algn="ctr">
                        <a:lnSpc>
                          <a:spcPct val="107000"/>
                        </a:lnSpc>
                        <a:spcAft>
                          <a:spcPts val="0"/>
                        </a:spcAft>
                      </a:pPr>
                      <a:r>
                        <a:rPr lang="en-GB" sz="1200" b="1" dirty="0">
                          <a:effectLst/>
                          <a:latin typeface="+mj-lt"/>
                        </a:rPr>
                        <a:t>Home</a:t>
                      </a:r>
                    </a:p>
                    <a:p>
                      <a:pPr algn="ctr">
                        <a:lnSpc>
                          <a:spcPct val="107000"/>
                        </a:lnSpc>
                        <a:spcAft>
                          <a:spcPts val="0"/>
                        </a:spcAft>
                      </a:pPr>
                      <a:r>
                        <a:rPr lang="en-GB" sz="1200" b="1" dirty="0">
                          <a:effectLst/>
                          <a:latin typeface="+mj-lt"/>
                        </a:rPr>
                        <a:t>Time</a:t>
                      </a:r>
                      <a:endParaRPr lang="en-GB" sz="1200" b="1" dirty="0">
                        <a:effectLst/>
                        <a:latin typeface="+mj-lt"/>
                        <a:ea typeface="Calibri" panose="020F0502020204030204" pitchFamily="34" charset="0"/>
                        <a:cs typeface="Times New Roman" panose="02020603050405020304" pitchFamily="18" charset="0"/>
                      </a:endParaRPr>
                    </a:p>
                  </a:txBody>
                  <a:tcPr marL="62397" marR="62397" marT="0" marB="0"/>
                </a:tc>
                <a:extLst>
                  <a:ext uri="{0D108BD9-81ED-4DB2-BD59-A6C34878D82A}">
                    <a16:rowId xmlns:a16="http://schemas.microsoft.com/office/drawing/2014/main" val="2642718350"/>
                  </a:ext>
                </a:extLst>
              </a:tr>
            </a:tbl>
          </a:graphicData>
        </a:graphic>
      </p:graphicFrame>
      <p:sp>
        <p:nvSpPr>
          <p:cNvPr id="6" name="TextBox 5">
            <a:extLst>
              <a:ext uri="{FF2B5EF4-FFF2-40B4-BE49-F238E27FC236}">
                <a16:creationId xmlns:a16="http://schemas.microsoft.com/office/drawing/2014/main" id="{811DAD0C-210E-4CC8-A868-C616F22DBB63}"/>
              </a:ext>
            </a:extLst>
          </p:cNvPr>
          <p:cNvSpPr txBox="1"/>
          <p:nvPr/>
        </p:nvSpPr>
        <p:spPr>
          <a:xfrm>
            <a:off x="1643470" y="3598372"/>
            <a:ext cx="4905125" cy="3139321"/>
          </a:xfrm>
          <a:prstGeom prst="rect">
            <a:avLst/>
          </a:prstGeom>
          <a:noFill/>
        </p:spPr>
        <p:txBody>
          <a:bodyPr wrap="none" rtlCol="0">
            <a:spAutoFit/>
          </a:bodyPr>
          <a:lstStyle/>
          <a:p>
            <a:r>
              <a:rPr lang="en-GB" dirty="0"/>
              <a:t>Additions throughout the week:</a:t>
            </a:r>
          </a:p>
          <a:p>
            <a:pPr marL="285750" indent="-285750">
              <a:buFont typeface="Arial" panose="020B0604020202020204" pitchFamily="34" charset="0"/>
              <a:buChar char="•"/>
            </a:pPr>
            <a:r>
              <a:rPr lang="en-GB" dirty="0"/>
              <a:t>Sensory Circuits in the PE hall: Tuesday am</a:t>
            </a:r>
          </a:p>
          <a:p>
            <a:pPr marL="285750" indent="-285750">
              <a:buFont typeface="Arial" panose="020B0604020202020204" pitchFamily="34" charset="0"/>
              <a:buChar char="•"/>
            </a:pPr>
            <a:r>
              <a:rPr lang="en-GB" dirty="0"/>
              <a:t>Forest School: Fridays</a:t>
            </a:r>
          </a:p>
          <a:p>
            <a:pPr marL="285750" indent="-285750">
              <a:buFont typeface="Arial" panose="020B0604020202020204" pitchFamily="34" charset="0"/>
              <a:buChar char="•"/>
            </a:pPr>
            <a:r>
              <a:rPr lang="en-GB" dirty="0"/>
              <a:t>PE coach: Fridays </a:t>
            </a:r>
          </a:p>
          <a:p>
            <a:pPr marL="285750" indent="-285750">
              <a:buFont typeface="Arial" panose="020B0604020202020204" pitchFamily="34" charset="0"/>
              <a:buChar char="•"/>
            </a:pPr>
            <a:r>
              <a:rPr lang="en-GB" dirty="0"/>
              <a:t>Food group: Tuesday am</a:t>
            </a:r>
          </a:p>
          <a:p>
            <a:pPr marL="285750" indent="-285750">
              <a:buFont typeface="Arial" panose="020B0604020202020204" pitchFamily="34" charset="0"/>
              <a:buChar char="•"/>
            </a:pPr>
            <a:r>
              <a:rPr lang="en-GB" dirty="0"/>
              <a:t>Speech and Language therapist: Mondays</a:t>
            </a:r>
          </a:p>
          <a:p>
            <a:pPr marL="285750" indent="-285750">
              <a:buFont typeface="Arial" panose="020B0604020202020204" pitchFamily="34" charset="0"/>
              <a:buChar char="•"/>
            </a:pPr>
            <a:r>
              <a:rPr lang="en-GB" dirty="0"/>
              <a:t>Occupational Therapist: Thursdays</a:t>
            </a:r>
          </a:p>
          <a:p>
            <a:pPr marL="285750" indent="-285750">
              <a:buFont typeface="Arial" panose="020B0604020202020204" pitchFamily="34" charset="0"/>
              <a:buChar char="•"/>
            </a:pPr>
            <a:r>
              <a:rPr lang="en-GB" dirty="0"/>
              <a:t>PPA with Mr Ricketts</a:t>
            </a:r>
          </a:p>
          <a:p>
            <a:pPr marL="285750" indent="-285750">
              <a:buFont typeface="Arial" panose="020B0604020202020204" pitchFamily="34" charset="0"/>
              <a:buChar char="•"/>
            </a:pPr>
            <a:r>
              <a:rPr lang="en-GB" dirty="0"/>
              <a:t>SSWs throughout the week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215852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 y="3657600"/>
            <a:ext cx="239697" cy="320039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2" name="Title 1"/>
          <p:cNvSpPr>
            <a:spLocks noGrp="1"/>
          </p:cNvSpPr>
          <p:nvPr>
            <p:ph type="title"/>
          </p:nvPr>
        </p:nvSpPr>
        <p:spPr>
          <a:xfrm>
            <a:off x="677334" y="609600"/>
            <a:ext cx="8596668" cy="891015"/>
          </a:xfrm>
        </p:spPr>
        <p:txBody>
          <a:bodyPr/>
          <a:lstStyle/>
          <a:p>
            <a:r>
              <a:rPr lang="en-GB" dirty="0"/>
              <a:t>An example lesson in Apple Tree base: </a:t>
            </a:r>
          </a:p>
        </p:txBody>
      </p:sp>
      <p:sp>
        <p:nvSpPr>
          <p:cNvPr id="3" name="Content Placeholder 2"/>
          <p:cNvSpPr>
            <a:spLocks noGrp="1"/>
          </p:cNvSpPr>
          <p:nvPr>
            <p:ph idx="1"/>
          </p:nvPr>
        </p:nvSpPr>
        <p:spPr>
          <a:xfrm>
            <a:off x="677334" y="1695797"/>
            <a:ext cx="8596668" cy="4345566"/>
          </a:xfrm>
        </p:spPr>
        <p:txBody>
          <a:bodyPr/>
          <a:lstStyle/>
          <a:p>
            <a:pPr lvl="0">
              <a:lnSpc>
                <a:spcPct val="107000"/>
              </a:lnSpc>
              <a:buFont typeface="Symbol" panose="05050102010706020507" pitchFamily="18" charset="2"/>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7" name="Picture 2" descr="https://attachments.office.net/owa/mdodge%40westfield.bucks.sch.uk/service.svc/s/GetAttachmentThumbnail?id=AQMkADEwNWQ4NjlhLTU2ZTEtNGFiMi1hYmQ3LTkxNmYyNTI4YzZiZgBGAAAD5uhauNuobEOUPVJXAdg3zAcAqRgKERA%2Fm0aMWFfrrHuFDgAAAgEJAAAAqRgKERA%2Fm0aMWFfrrHuFDgABIeRaQwAAAAESABAAjGOkarZciUm3Qp9ZCQTTeg%3D%3D&amp;thumbnailType=2&amp;token=eyJhbGciOiJSUzI1NiIsImtpZCI6IkZBRDY1NDI2MkM2QUYyOTYxQUExRThDQUI3OEZGMUIyNzBFNzA3RTkiLCJ0eXAiOiJKV1QiLCJ4NXQiOiItdFpVSml4cThwWWFvZWpLdDRfeHNuRG5CLWsifQ.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JJITtRie01FQm4CFeYp0zTNOUK_RECLIet4Rf99p3oHO7Ck9XzL76MHMd6E0_DMEWvXKDg1JI3GxyYRUYc46geRKiZuhU7yuK2izfeg8x48HrK2aKFL3KbCRo9nAuRL_R2e5VLARJwbGVEve9G8PStgbYyRr0YEA-lyjJWraYCsF_8FXqOfuKs0GyHsfjRNHBF_ZBzpcREeqz0tbLDybwZkElrxAHTpPXjny4A9QAEit6JA8FnR7eTJvQncWke4ydbyLJVGWRdc1aaqjKYXeIIcydtE2XEgOhJ7I91ubjmZHeUuPIy0kkTUZTybLBrfEsvGb_KTIHNo-nxV9g7dZyw&amp;X-OWA-CANARY=SoVoAl04vU2KEw9MUxSiF8BFKTKYo9kYRtA_LDdcoWLReDYrKG1NbOnF6GsmL0fpvTWhrszAipI.&amp;owa=outlook.office.com&amp;scriptVer=20211101003.05&amp;animation=tr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849" y="5273587"/>
            <a:ext cx="1633415" cy="158441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11DAD0C-210E-4CC8-A868-C616F22DBB63}"/>
              </a:ext>
            </a:extLst>
          </p:cNvPr>
          <p:cNvSpPr txBox="1"/>
          <p:nvPr/>
        </p:nvSpPr>
        <p:spPr>
          <a:xfrm>
            <a:off x="677334" y="1500615"/>
            <a:ext cx="473206" cy="646331"/>
          </a:xfrm>
          <a:prstGeom prst="rect">
            <a:avLst/>
          </a:prstGeom>
          <a:noFill/>
        </p:spPr>
        <p:txBody>
          <a:bodyPr wrap="none" rtlCol="0">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cxnSp>
        <p:nvCxnSpPr>
          <p:cNvPr id="11" name="Straight Arrow Connector 10">
            <a:extLst>
              <a:ext uri="{FF2B5EF4-FFF2-40B4-BE49-F238E27FC236}">
                <a16:creationId xmlns:a16="http://schemas.microsoft.com/office/drawing/2014/main" id="{548630A2-D40C-400E-90E3-8623CCA05E59}"/>
              </a:ext>
            </a:extLst>
          </p:cNvPr>
          <p:cNvCxnSpPr>
            <a:cxnSpLocks/>
          </p:cNvCxnSpPr>
          <p:nvPr/>
        </p:nvCxnSpPr>
        <p:spPr>
          <a:xfrm>
            <a:off x="3329126" y="2949001"/>
            <a:ext cx="1542681"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E1319E97-EF72-4ECB-A77A-CC70E4DB47D7}"/>
              </a:ext>
            </a:extLst>
          </p:cNvPr>
          <p:cNvSpPr/>
          <p:nvPr/>
        </p:nvSpPr>
        <p:spPr>
          <a:xfrm>
            <a:off x="7691310" y="1151168"/>
            <a:ext cx="3165383" cy="22778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Oval 14">
            <a:extLst>
              <a:ext uri="{FF2B5EF4-FFF2-40B4-BE49-F238E27FC236}">
                <a16:creationId xmlns:a16="http://schemas.microsoft.com/office/drawing/2014/main" id="{4845A057-1622-4A2E-AC33-8226C2724F6A}"/>
              </a:ext>
            </a:extLst>
          </p:cNvPr>
          <p:cNvSpPr/>
          <p:nvPr/>
        </p:nvSpPr>
        <p:spPr>
          <a:xfrm>
            <a:off x="4774153" y="2518684"/>
            <a:ext cx="3165383" cy="22778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00B333C2-B688-44C7-A8E1-55B2C4D850D5}"/>
              </a:ext>
            </a:extLst>
          </p:cNvPr>
          <p:cNvSpPr/>
          <p:nvPr/>
        </p:nvSpPr>
        <p:spPr>
          <a:xfrm>
            <a:off x="5146261" y="2857381"/>
            <a:ext cx="2768986" cy="1600438"/>
          </a:xfrm>
          <a:prstGeom prst="rect">
            <a:avLst/>
          </a:prstGeom>
        </p:spPr>
        <p:txBody>
          <a:bodyPr wrap="square">
            <a:spAutoFit/>
          </a:bodyPr>
          <a:lstStyle/>
          <a:p>
            <a:r>
              <a:rPr lang="en-GB" sz="1400" dirty="0">
                <a:latin typeface="Calibri" panose="020F0502020204030204" pitchFamily="34" charset="0"/>
                <a:ea typeface="Calibri" panose="020F0502020204030204" pitchFamily="34" charset="0"/>
              </a:rPr>
              <a:t>Speech and Language Vocabulary building: </a:t>
            </a:r>
          </a:p>
          <a:p>
            <a:r>
              <a:rPr lang="en-GB" sz="1400" dirty="0">
                <a:latin typeface="Calibri" panose="020F0502020204030204" pitchFamily="34" charset="0"/>
                <a:ea typeface="Calibri" panose="020F0502020204030204" pitchFamily="34" charset="0"/>
              </a:rPr>
              <a:t>Using Shape coding and Makaton, can you choose the right word for the musical instrument exploration?</a:t>
            </a:r>
          </a:p>
          <a:p>
            <a:r>
              <a:rPr lang="en-GB" sz="1400" dirty="0">
                <a:latin typeface="Calibri" panose="020F0502020204030204" pitchFamily="34" charset="0"/>
                <a:ea typeface="Calibri" panose="020F0502020204030204" pitchFamily="34" charset="0"/>
              </a:rPr>
              <a:t>Quiet/Loud, Fast/Slow  </a:t>
            </a:r>
          </a:p>
        </p:txBody>
      </p:sp>
      <p:sp>
        <p:nvSpPr>
          <p:cNvPr id="19" name="Rectangle 18">
            <a:extLst>
              <a:ext uri="{FF2B5EF4-FFF2-40B4-BE49-F238E27FC236}">
                <a16:creationId xmlns:a16="http://schemas.microsoft.com/office/drawing/2014/main" id="{8AE77134-8DD3-4303-9356-A0BE8245DB5D}"/>
              </a:ext>
            </a:extLst>
          </p:cNvPr>
          <p:cNvSpPr/>
          <p:nvPr/>
        </p:nvSpPr>
        <p:spPr>
          <a:xfrm>
            <a:off x="8000996" y="1464100"/>
            <a:ext cx="3042142" cy="1815882"/>
          </a:xfrm>
          <a:prstGeom prst="rect">
            <a:avLst/>
          </a:prstGeom>
        </p:spPr>
        <p:txBody>
          <a:bodyPr wrap="square">
            <a:spAutoFit/>
          </a:bodyPr>
          <a:lstStyle/>
          <a:p>
            <a:r>
              <a:rPr lang="en-GB" sz="1400" dirty="0">
                <a:latin typeface="Calibri" panose="020F0502020204030204" pitchFamily="34" charset="0"/>
                <a:ea typeface="Calibri" panose="020F0502020204030204" pitchFamily="34" charset="0"/>
              </a:rPr>
              <a:t>Fine Motor skills:  </a:t>
            </a:r>
          </a:p>
          <a:p>
            <a:pPr marL="285750" indent="-285750">
              <a:buFont typeface="Arial" panose="020B0604020202020204" pitchFamily="34" charset="0"/>
              <a:buChar char="•"/>
            </a:pPr>
            <a:r>
              <a:rPr lang="en-GB" sz="1400" dirty="0">
                <a:latin typeface="Calibri" panose="020F0502020204030204" pitchFamily="34" charset="0"/>
              </a:rPr>
              <a:t>Mark making (colouring attached to the story)</a:t>
            </a:r>
          </a:p>
          <a:p>
            <a:pPr marL="285750" indent="-285750">
              <a:buFont typeface="Arial" panose="020B0604020202020204" pitchFamily="34" charset="0"/>
              <a:buChar char="•"/>
            </a:pPr>
            <a:r>
              <a:rPr lang="en-GB" sz="1400" dirty="0">
                <a:latin typeface="Calibri" panose="020F0502020204030204" pitchFamily="34" charset="0"/>
              </a:rPr>
              <a:t>Play dough to strengthen hand muscles</a:t>
            </a:r>
          </a:p>
          <a:p>
            <a:pPr marL="285750" indent="-285750">
              <a:buFont typeface="Arial" panose="020B0604020202020204" pitchFamily="34" charset="0"/>
              <a:buChar char="•"/>
            </a:pPr>
            <a:r>
              <a:rPr lang="en-GB" sz="1400" dirty="0">
                <a:latin typeface="Calibri" panose="020F0502020204030204" pitchFamily="34" charset="0"/>
              </a:rPr>
              <a:t>Punch holes in a paper plate (cloud) and thread beads on  to pipe cleaners (rain drops)</a:t>
            </a:r>
            <a:endParaRPr lang="en-GB" sz="1400" dirty="0"/>
          </a:p>
        </p:txBody>
      </p:sp>
      <p:sp>
        <p:nvSpPr>
          <p:cNvPr id="9" name="Oval 8">
            <a:extLst>
              <a:ext uri="{FF2B5EF4-FFF2-40B4-BE49-F238E27FC236}">
                <a16:creationId xmlns:a16="http://schemas.microsoft.com/office/drawing/2014/main" id="{84468C93-E171-4CD9-A8B9-48268DDFAD25}"/>
              </a:ext>
            </a:extLst>
          </p:cNvPr>
          <p:cNvSpPr/>
          <p:nvPr/>
        </p:nvSpPr>
        <p:spPr>
          <a:xfrm>
            <a:off x="26239" y="1836718"/>
            <a:ext cx="3165383" cy="22778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5F63101F-6563-44CC-A080-ECDC2919193A}"/>
              </a:ext>
            </a:extLst>
          </p:cNvPr>
          <p:cNvSpPr txBox="1"/>
          <p:nvPr/>
        </p:nvSpPr>
        <p:spPr>
          <a:xfrm>
            <a:off x="489821" y="2030969"/>
            <a:ext cx="2453795" cy="1815882"/>
          </a:xfrm>
          <a:prstGeom prst="rect">
            <a:avLst/>
          </a:prstGeom>
          <a:noFill/>
        </p:spPr>
        <p:txBody>
          <a:bodyPr wrap="square" rtlCol="0">
            <a:spAutoFit/>
          </a:bodyPr>
          <a:lstStyle/>
          <a:p>
            <a:r>
              <a:rPr lang="en-GB" sz="1600" dirty="0"/>
              <a:t>Whole class input: </a:t>
            </a:r>
          </a:p>
          <a:p>
            <a:r>
              <a:rPr lang="en-GB" sz="1600" dirty="0"/>
              <a:t>Sensory story: </a:t>
            </a:r>
          </a:p>
          <a:p>
            <a:r>
              <a:rPr lang="en-GB" sz="1600" dirty="0"/>
              <a:t>We gather around the table to interact with the objects related to the story (</a:t>
            </a:r>
            <a:r>
              <a:rPr lang="en-GB" sz="1600" dirty="0" err="1"/>
              <a:t>eg.</a:t>
            </a:r>
            <a:r>
              <a:rPr lang="en-GB" sz="1600" dirty="0"/>
              <a:t> vocab for sounds)</a:t>
            </a:r>
          </a:p>
        </p:txBody>
      </p:sp>
      <p:sp>
        <p:nvSpPr>
          <p:cNvPr id="14" name="Oval 13">
            <a:extLst>
              <a:ext uri="{FF2B5EF4-FFF2-40B4-BE49-F238E27FC236}">
                <a16:creationId xmlns:a16="http://schemas.microsoft.com/office/drawing/2014/main" id="{97EA776A-6510-40CE-A4E4-4FAA928E6CDD}"/>
              </a:ext>
            </a:extLst>
          </p:cNvPr>
          <p:cNvSpPr/>
          <p:nvPr/>
        </p:nvSpPr>
        <p:spPr>
          <a:xfrm>
            <a:off x="7495241" y="3923167"/>
            <a:ext cx="3165383" cy="22778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a:extLst>
              <a:ext uri="{FF2B5EF4-FFF2-40B4-BE49-F238E27FC236}">
                <a16:creationId xmlns:a16="http://schemas.microsoft.com/office/drawing/2014/main" id="{775BF599-4CC2-4A8E-9BF2-95B5A07ECEC3}"/>
              </a:ext>
            </a:extLst>
          </p:cNvPr>
          <p:cNvSpPr/>
          <p:nvPr/>
        </p:nvSpPr>
        <p:spPr>
          <a:xfrm>
            <a:off x="7794943" y="4547448"/>
            <a:ext cx="2565978" cy="1323439"/>
          </a:xfrm>
          <a:prstGeom prst="rect">
            <a:avLst/>
          </a:prstGeom>
        </p:spPr>
        <p:txBody>
          <a:bodyPr wrap="square">
            <a:spAutoFit/>
          </a:bodyPr>
          <a:lstStyle/>
          <a:p>
            <a:r>
              <a:rPr lang="en-GB" sz="1600" dirty="0">
                <a:latin typeface="Calibri" panose="020F0502020204030204" pitchFamily="34" charset="0"/>
                <a:ea typeface="Calibri" panose="020F0502020204030204" pitchFamily="34" charset="0"/>
              </a:rPr>
              <a:t>Sensory play:</a:t>
            </a:r>
          </a:p>
          <a:p>
            <a:r>
              <a:rPr lang="en-GB" sz="1600" dirty="0">
                <a:latin typeface="Calibri" panose="020F0502020204030204" pitchFamily="34" charset="0"/>
                <a:ea typeface="Calibri" panose="020F0502020204030204" pitchFamily="34" charset="0"/>
              </a:rPr>
              <a:t>Explore the story’s resources to make your own rain stick.  </a:t>
            </a:r>
          </a:p>
          <a:p>
            <a:r>
              <a:rPr lang="en-GB" sz="1600" dirty="0">
                <a:latin typeface="Calibri" panose="020F0502020204030204" pitchFamily="34" charset="0"/>
                <a:ea typeface="Calibri" panose="020F0502020204030204" pitchFamily="34" charset="0"/>
              </a:rPr>
              <a:t> </a:t>
            </a:r>
          </a:p>
          <a:p>
            <a:endParaRPr lang="en-GB" sz="1600" dirty="0"/>
          </a:p>
        </p:txBody>
      </p:sp>
    </p:spTree>
    <p:extLst>
      <p:ext uri="{BB962C8B-B14F-4D97-AF65-F5344CB8AC3E}">
        <p14:creationId xmlns:p14="http://schemas.microsoft.com/office/powerpoint/2010/main" val="2576366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3452287"/>
            <a:ext cx="203200" cy="34057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2" name="Title 1"/>
          <p:cNvSpPr>
            <a:spLocks noGrp="1"/>
          </p:cNvSpPr>
          <p:nvPr>
            <p:ph type="title"/>
          </p:nvPr>
        </p:nvSpPr>
        <p:spPr>
          <a:xfrm>
            <a:off x="677334" y="221094"/>
            <a:ext cx="8596668" cy="1086196"/>
          </a:xfrm>
        </p:spPr>
        <p:txBody>
          <a:bodyPr/>
          <a:lstStyle/>
          <a:p>
            <a:r>
              <a:rPr lang="en-GB" dirty="0"/>
              <a:t>Communication: </a:t>
            </a:r>
          </a:p>
        </p:txBody>
      </p:sp>
      <p:sp>
        <p:nvSpPr>
          <p:cNvPr id="3" name="Content Placeholder 2"/>
          <p:cNvSpPr>
            <a:spLocks noGrp="1"/>
          </p:cNvSpPr>
          <p:nvPr>
            <p:ph idx="1"/>
          </p:nvPr>
        </p:nvSpPr>
        <p:spPr>
          <a:xfrm>
            <a:off x="677334" y="1695797"/>
            <a:ext cx="8596668" cy="4345566"/>
          </a:xfrm>
        </p:spPr>
        <p:txBody>
          <a:bodyPr/>
          <a:lstStyle/>
          <a:p>
            <a:pPr lvl="0">
              <a:lnSpc>
                <a:spcPct val="107000"/>
              </a:lnSpc>
              <a:buFont typeface="Symbol" panose="05050102010706020507" pitchFamily="18" charset="2"/>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7" name="Picture 2" descr="https://attachments.office.net/owa/mdodge%40westfield.bucks.sch.uk/service.svc/s/GetAttachmentThumbnail?id=AQMkADEwNWQ4NjlhLTU2ZTEtNGFiMi1hYmQ3LTkxNmYyNTI4YzZiZgBGAAAD5uhauNuobEOUPVJXAdg3zAcAqRgKERA%2Fm0aMWFfrrHuFDgAAAgEJAAAAqRgKERA%2Fm0aMWFfrrHuFDgABIeRaQwAAAAESABAAjGOkarZciUm3Qp9ZCQTTeg%3D%3D&amp;thumbnailType=2&amp;token=eyJhbGciOiJSUzI1NiIsImtpZCI6IkZBRDY1NDI2MkM2QUYyOTYxQUExRThDQUI3OEZGMUIyNzBFNzA3RTkiLCJ0eXAiOiJKV1QiLCJ4NXQiOiItdFpVSml4cThwWWFvZWpLdDRfeHNuRG5CLWsifQ.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JJITtRie01FQm4CFeYp0zTNOUK_RECLIet4Rf99p3oHO7Ck9XzL76MHMd6E0_DMEWvXKDg1JI3GxyYRUYc46geRKiZuhU7yuK2izfeg8x48HrK2aKFL3KbCRo9nAuRL_R2e5VLARJwbGVEve9G8PStgbYyRr0YEA-lyjJWraYCsF_8FXqOfuKs0GyHsfjRNHBF_ZBzpcREeqz0tbLDybwZkElrxAHTpPXjny4A9QAEit6JA8FnR7eTJvQncWke4ydbyLJVGWRdc1aaqjKYXeIIcydtE2XEgOhJ7I91ubjmZHeUuPIy0kkTUZTybLBrfEsvGb_KTIHNo-nxV9g7dZyw&amp;X-OWA-CANARY=SoVoAl04vU2KEw9MUxSiF8BFKTKYo9kYRtA_LDdcoWLReDYrKG1NbOnF6GsmL0fpvTWhrszAipI.&amp;owa=outlook.office.com&amp;scriptVer=20211101003.05&amp;animation=tr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849" y="5273587"/>
            <a:ext cx="1633415" cy="158441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11DAD0C-210E-4CC8-A868-C616F22DBB63}"/>
              </a:ext>
            </a:extLst>
          </p:cNvPr>
          <p:cNvSpPr txBox="1"/>
          <p:nvPr/>
        </p:nvSpPr>
        <p:spPr>
          <a:xfrm>
            <a:off x="677334" y="1500615"/>
            <a:ext cx="473206" cy="646331"/>
          </a:xfrm>
          <a:prstGeom prst="rect">
            <a:avLst/>
          </a:prstGeom>
          <a:noFill/>
        </p:spPr>
        <p:txBody>
          <a:bodyPr wrap="none" rtlCol="0">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graphicFrame>
        <p:nvGraphicFramePr>
          <p:cNvPr id="5" name="Table 4">
            <a:extLst>
              <a:ext uri="{FF2B5EF4-FFF2-40B4-BE49-F238E27FC236}">
                <a16:creationId xmlns:a16="http://schemas.microsoft.com/office/drawing/2014/main" id="{EE0AD5A6-1AD6-4B07-BB25-CD5DC3247409}"/>
              </a:ext>
            </a:extLst>
          </p:cNvPr>
          <p:cNvGraphicFramePr>
            <a:graphicFrameLocks noGrp="1"/>
          </p:cNvGraphicFramePr>
          <p:nvPr>
            <p:extLst>
              <p:ext uri="{D42A27DB-BD31-4B8C-83A1-F6EECF244321}">
                <p14:modId xmlns:p14="http://schemas.microsoft.com/office/powerpoint/2010/main" val="3400224876"/>
              </p:ext>
            </p:extLst>
          </p:nvPr>
        </p:nvGraphicFramePr>
        <p:xfrm>
          <a:off x="798990" y="877588"/>
          <a:ext cx="10715676" cy="4353883"/>
        </p:xfrm>
        <a:graphic>
          <a:graphicData uri="http://schemas.openxmlformats.org/drawingml/2006/table">
            <a:tbl>
              <a:tblPr firstRow="1" firstCol="1" bandRow="1">
                <a:tableStyleId>{9DCAF9ED-07DC-4A11-8D7F-57B35C25682E}</a:tableStyleId>
              </a:tblPr>
              <a:tblGrid>
                <a:gridCol w="5357838">
                  <a:extLst>
                    <a:ext uri="{9D8B030D-6E8A-4147-A177-3AD203B41FA5}">
                      <a16:colId xmlns:a16="http://schemas.microsoft.com/office/drawing/2014/main" val="1596903487"/>
                    </a:ext>
                  </a:extLst>
                </a:gridCol>
                <a:gridCol w="5357838">
                  <a:extLst>
                    <a:ext uri="{9D8B030D-6E8A-4147-A177-3AD203B41FA5}">
                      <a16:colId xmlns:a16="http://schemas.microsoft.com/office/drawing/2014/main" val="41139124"/>
                    </a:ext>
                  </a:extLst>
                </a:gridCol>
              </a:tblGrid>
              <a:tr h="319855">
                <a:tc>
                  <a:txBody>
                    <a:bodyPr/>
                    <a:lstStyle/>
                    <a:p>
                      <a:pPr algn="ctr">
                        <a:lnSpc>
                          <a:spcPct val="107000"/>
                        </a:lnSpc>
                        <a:spcAft>
                          <a:spcPts val="0"/>
                        </a:spcAft>
                      </a:pPr>
                      <a:r>
                        <a:rPr lang="en-GB" sz="1600" dirty="0">
                          <a:effectLst/>
                        </a:rPr>
                        <a:t>By email or phone </a:t>
                      </a:r>
                      <a:r>
                        <a:rPr lang="en-GB" sz="1600">
                          <a:effectLst/>
                        </a:rPr>
                        <a:t>to office</a:t>
                      </a:r>
                      <a:endParaRPr lang="en-GB" sz="1600" dirty="0">
                        <a:effectLst/>
                      </a:endParaRPr>
                    </a:p>
                  </a:txBody>
                  <a:tcPr marL="47579" marR="4757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GB" sz="1600" dirty="0">
                          <a:effectLst/>
                        </a:rPr>
                        <a:t>Class staff via Tapestry App</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7579" marR="4757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94439994"/>
                  </a:ext>
                </a:extLst>
              </a:tr>
              <a:tr h="3466782">
                <a:tc>
                  <a:txBody>
                    <a:bodyPr/>
                    <a:lstStyle/>
                    <a:p>
                      <a:pPr>
                        <a:lnSpc>
                          <a:spcPct val="107000"/>
                        </a:lnSpc>
                        <a:spcAft>
                          <a:spcPts val="0"/>
                        </a:spcAft>
                      </a:pPr>
                      <a:r>
                        <a:rPr lang="en-GB" sz="1050" b="1" dirty="0">
                          <a:effectLst/>
                        </a:rPr>
                        <a:t>From Parents</a:t>
                      </a:r>
                    </a:p>
                    <a:p>
                      <a:pPr marL="342900" lvl="0" indent="-342900">
                        <a:spcAft>
                          <a:spcPts val="0"/>
                        </a:spcAft>
                        <a:buFont typeface="Symbol" panose="05050102010706020507" pitchFamily="18" charset="2"/>
                        <a:buChar char=""/>
                      </a:pPr>
                      <a:r>
                        <a:rPr lang="en-GB" sz="1050" b="1" dirty="0">
                          <a:effectLst/>
                        </a:rPr>
                        <a:t>Absences</a:t>
                      </a:r>
                    </a:p>
                    <a:p>
                      <a:pPr marL="342900" lvl="0" indent="-342900">
                        <a:spcAft>
                          <a:spcPts val="0"/>
                        </a:spcAft>
                        <a:buFont typeface="Symbol" panose="05050102010706020507" pitchFamily="18" charset="2"/>
                        <a:buChar char=""/>
                      </a:pPr>
                      <a:r>
                        <a:rPr lang="en-GB" sz="1050" b="1" dirty="0">
                          <a:effectLst/>
                        </a:rPr>
                        <a:t>Medical updates</a:t>
                      </a:r>
                    </a:p>
                    <a:p>
                      <a:pPr marL="342900" lvl="0" indent="-342900">
                        <a:spcAft>
                          <a:spcPts val="0"/>
                        </a:spcAft>
                        <a:buFont typeface="Symbol" panose="05050102010706020507" pitchFamily="18" charset="2"/>
                        <a:buChar char=""/>
                      </a:pPr>
                      <a:r>
                        <a:rPr lang="en-GB" sz="1050" b="1" dirty="0">
                          <a:effectLst/>
                        </a:rPr>
                        <a:t>Events at home which may affect the child’s day at school</a:t>
                      </a:r>
                    </a:p>
                    <a:p>
                      <a:pPr marL="342900" lvl="0" indent="-342900">
                        <a:spcAft>
                          <a:spcPts val="0"/>
                        </a:spcAft>
                        <a:buFont typeface="Symbol" panose="05050102010706020507" pitchFamily="18" charset="2"/>
                        <a:buChar char=""/>
                      </a:pPr>
                      <a:r>
                        <a:rPr lang="en-GB" sz="1050" b="1" dirty="0">
                          <a:effectLst/>
                        </a:rPr>
                        <a:t>Change in drop off or collection arrangements</a:t>
                      </a:r>
                    </a:p>
                    <a:p>
                      <a:pPr marL="342900" lvl="0" indent="-342900">
                        <a:spcAft>
                          <a:spcPts val="0"/>
                        </a:spcAft>
                        <a:buFont typeface="Symbol" panose="05050102010706020507" pitchFamily="18" charset="2"/>
                        <a:buChar char=""/>
                      </a:pPr>
                      <a:r>
                        <a:rPr lang="en-GB" sz="1050" b="1" dirty="0">
                          <a:effectLst/>
                        </a:rPr>
                        <a:t>Taxi issues</a:t>
                      </a:r>
                    </a:p>
                    <a:p>
                      <a:pPr marL="342900" lvl="0" indent="-342900">
                        <a:spcAft>
                          <a:spcPts val="0"/>
                        </a:spcAft>
                        <a:buFont typeface="Symbol" panose="05050102010706020507" pitchFamily="18" charset="2"/>
                        <a:buChar char=""/>
                      </a:pPr>
                      <a:r>
                        <a:rPr lang="en-GB" sz="1050" b="1" dirty="0">
                          <a:effectLst/>
                        </a:rPr>
                        <a:t>Payments</a:t>
                      </a:r>
                    </a:p>
                    <a:p>
                      <a:pPr marL="342900" lvl="0" indent="-342900">
                        <a:spcAft>
                          <a:spcPts val="0"/>
                        </a:spcAft>
                        <a:buFont typeface="Symbol" panose="05050102010706020507" pitchFamily="18" charset="2"/>
                        <a:buChar char=""/>
                      </a:pPr>
                      <a:r>
                        <a:rPr lang="en-GB" sz="1050" b="1" dirty="0">
                          <a:effectLst/>
                        </a:rPr>
                        <a:t>Uniform</a:t>
                      </a:r>
                    </a:p>
                    <a:p>
                      <a:pPr marL="342900" lvl="0" indent="-342900">
                        <a:spcAft>
                          <a:spcPts val="0"/>
                        </a:spcAft>
                        <a:buFont typeface="Symbol" panose="05050102010706020507" pitchFamily="18" charset="2"/>
                        <a:buChar char=""/>
                      </a:pPr>
                      <a:r>
                        <a:rPr lang="en-GB" sz="1050" b="1" dirty="0">
                          <a:effectLst/>
                        </a:rPr>
                        <a:t>Queries about </a:t>
                      </a:r>
                      <a:r>
                        <a:rPr lang="en-GB" sz="1050" b="1" dirty="0" err="1">
                          <a:effectLst/>
                        </a:rPr>
                        <a:t>EHCp</a:t>
                      </a:r>
                      <a:r>
                        <a:rPr lang="en-GB" sz="1050" b="1" dirty="0">
                          <a:effectLst/>
                        </a:rPr>
                        <a:t> and provision</a:t>
                      </a:r>
                    </a:p>
                    <a:p>
                      <a:pPr marL="342900" lvl="0" indent="-342900">
                        <a:spcAft>
                          <a:spcPts val="0"/>
                        </a:spcAft>
                        <a:buFont typeface="Symbol" panose="05050102010706020507" pitchFamily="18" charset="2"/>
                        <a:buChar char=""/>
                      </a:pPr>
                      <a:r>
                        <a:rPr lang="en-GB" sz="1050" b="1" dirty="0">
                          <a:effectLst/>
                        </a:rPr>
                        <a:t>Queries or concerns for attention of Assistant Heads</a:t>
                      </a:r>
                    </a:p>
                    <a:p>
                      <a:pPr marL="457200">
                        <a:spcAft>
                          <a:spcPts val="0"/>
                        </a:spcAft>
                      </a:pPr>
                      <a:r>
                        <a:rPr lang="en-GB" sz="1050" b="1" dirty="0">
                          <a:effectLst/>
                        </a:rPr>
                        <a:t> </a:t>
                      </a:r>
                    </a:p>
                    <a:p>
                      <a:pPr>
                        <a:lnSpc>
                          <a:spcPct val="107000"/>
                        </a:lnSpc>
                        <a:spcAft>
                          <a:spcPts val="0"/>
                        </a:spcAft>
                      </a:pPr>
                      <a:r>
                        <a:rPr lang="en-GB" sz="1050" b="1" dirty="0">
                          <a:effectLst/>
                        </a:rPr>
                        <a:t>From School</a:t>
                      </a:r>
                    </a:p>
                    <a:p>
                      <a:pPr marL="342900" lvl="0" indent="-342900">
                        <a:spcAft>
                          <a:spcPts val="0"/>
                        </a:spcAft>
                        <a:buFont typeface="Symbol" panose="05050102010706020507" pitchFamily="18" charset="2"/>
                        <a:buChar char=""/>
                      </a:pPr>
                      <a:r>
                        <a:rPr lang="en-GB" sz="1050" b="1" dirty="0">
                          <a:effectLst/>
                        </a:rPr>
                        <a:t>Information and consent for trips and events</a:t>
                      </a:r>
                    </a:p>
                    <a:p>
                      <a:pPr marL="342900" lvl="0" indent="-342900">
                        <a:spcAft>
                          <a:spcPts val="0"/>
                        </a:spcAft>
                        <a:buFont typeface="Symbol" panose="05050102010706020507" pitchFamily="18" charset="2"/>
                        <a:buChar char=""/>
                      </a:pPr>
                      <a:r>
                        <a:rPr lang="en-GB" sz="1050" b="1" dirty="0">
                          <a:effectLst/>
                        </a:rPr>
                        <a:t>Whole school newsletter and information</a:t>
                      </a:r>
                    </a:p>
                    <a:p>
                      <a:pPr marL="342900" lvl="0" indent="-342900">
                        <a:spcAft>
                          <a:spcPts val="0"/>
                        </a:spcAft>
                        <a:buFont typeface="Symbol" panose="05050102010706020507" pitchFamily="18" charset="2"/>
                        <a:buChar char=""/>
                      </a:pPr>
                      <a:r>
                        <a:rPr lang="en-GB" sz="1050" b="1" dirty="0">
                          <a:effectLst/>
                        </a:rPr>
                        <a:t>Statutory reports for Annual Reviews of the </a:t>
                      </a:r>
                      <a:r>
                        <a:rPr lang="en-GB" sz="1050" b="1" dirty="0" err="1">
                          <a:effectLst/>
                        </a:rPr>
                        <a:t>EHCp</a:t>
                      </a:r>
                      <a:r>
                        <a:rPr lang="en-GB" sz="1050" b="1" dirty="0">
                          <a:effectLst/>
                        </a:rPr>
                        <a:t> and Annual Academic Reports</a:t>
                      </a:r>
                    </a:p>
                    <a:p>
                      <a:pPr marL="342900" lvl="0" indent="-342900">
                        <a:spcAft>
                          <a:spcPts val="0"/>
                        </a:spcAft>
                        <a:buFont typeface="Symbol" panose="05050102010706020507" pitchFamily="18" charset="2"/>
                        <a:buChar char=""/>
                      </a:pPr>
                      <a:r>
                        <a:rPr lang="en-GB" sz="1050" b="1" dirty="0">
                          <a:effectLst/>
                        </a:rPr>
                        <a:t>Time allocations and invitations to meetings and workshops</a:t>
                      </a:r>
                    </a:p>
                    <a:p>
                      <a:pPr marL="342900" lvl="0" indent="-342900">
                        <a:spcAft>
                          <a:spcPts val="0"/>
                        </a:spcAft>
                        <a:buFont typeface="Symbol" panose="05050102010706020507" pitchFamily="18" charset="2"/>
                        <a:buChar char=""/>
                      </a:pPr>
                      <a:r>
                        <a:rPr lang="en-GB" sz="1050" b="1" dirty="0">
                          <a:effectLst/>
                        </a:rPr>
                        <a:t>Electronic surveys and consultations</a:t>
                      </a:r>
                    </a:p>
                    <a:p>
                      <a:pPr marL="457200">
                        <a:spcAft>
                          <a:spcPts val="0"/>
                        </a:spcAft>
                      </a:pPr>
                      <a:r>
                        <a:rPr lang="en-GB" sz="1050" b="1" dirty="0">
                          <a:effectLst/>
                        </a:rPr>
                        <a:t> </a:t>
                      </a:r>
                    </a:p>
                    <a:p>
                      <a:pPr>
                        <a:lnSpc>
                          <a:spcPct val="107000"/>
                        </a:lnSpc>
                        <a:spcAft>
                          <a:spcPts val="0"/>
                        </a:spcAft>
                      </a:pPr>
                      <a:r>
                        <a:rPr lang="en-GB" sz="1050" b="1" dirty="0">
                          <a:effectLst/>
                        </a:rPr>
                        <a:t>Website</a:t>
                      </a:r>
                    </a:p>
                    <a:p>
                      <a:pPr marL="342900" lvl="0" indent="-342900">
                        <a:spcAft>
                          <a:spcPts val="0"/>
                        </a:spcAft>
                        <a:buFont typeface="Symbol" panose="05050102010706020507" pitchFamily="18" charset="2"/>
                        <a:buChar char=""/>
                      </a:pPr>
                      <a:r>
                        <a:rPr lang="en-GB" sz="1050" b="1" dirty="0">
                          <a:effectLst/>
                        </a:rPr>
                        <a:t>Copies of newsletters, accounts of enrichment days and letters recently sent out</a:t>
                      </a:r>
                    </a:p>
                    <a:p>
                      <a:pPr marL="342900" lvl="0" indent="-342900">
                        <a:spcAft>
                          <a:spcPts val="0"/>
                        </a:spcAft>
                        <a:buFont typeface="Symbol" panose="05050102010706020507" pitchFamily="18" charset="2"/>
                        <a:buChar char=""/>
                      </a:pPr>
                      <a:r>
                        <a:rPr lang="en-GB" sz="1050" b="1" dirty="0">
                          <a:effectLst/>
                        </a:rPr>
                        <a:t>Policies</a:t>
                      </a:r>
                    </a:p>
                    <a:p>
                      <a:pPr marL="342900" lvl="0" indent="-342900">
                        <a:spcAft>
                          <a:spcPts val="0"/>
                        </a:spcAft>
                        <a:buFont typeface="Symbol" panose="05050102010706020507" pitchFamily="18" charset="2"/>
                        <a:buChar char=""/>
                      </a:pPr>
                      <a:r>
                        <a:rPr lang="en-GB" sz="1050" b="1" dirty="0">
                          <a:effectLst/>
                        </a:rPr>
                        <a:t>Term Dates and diary of events</a:t>
                      </a:r>
                    </a:p>
                    <a:p>
                      <a:pPr marL="342900" lvl="0" indent="-342900">
                        <a:spcAft>
                          <a:spcPts val="0"/>
                        </a:spcAft>
                        <a:buFont typeface="Symbol" panose="05050102010706020507" pitchFamily="18" charset="2"/>
                        <a:buChar char=""/>
                      </a:pPr>
                      <a:r>
                        <a:rPr lang="en-GB" sz="1050" b="1" dirty="0">
                          <a:effectLst/>
                        </a:rPr>
                        <a:t>Uniform List</a:t>
                      </a:r>
                      <a:endParaRPr lang="en-GB" sz="1050" b="1" dirty="0">
                        <a:effectLst/>
                        <a:latin typeface="Calibri" panose="020F0502020204030204" pitchFamily="34" charset="0"/>
                        <a:ea typeface="Calibri" panose="020F0502020204030204" pitchFamily="34" charset="0"/>
                        <a:cs typeface="Times New Roman" panose="02020603050405020304" pitchFamily="18" charset="0"/>
                      </a:endParaRPr>
                    </a:p>
                  </a:txBody>
                  <a:tcPr marL="47579" marR="4757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1050" b="1" dirty="0">
                          <a:effectLst/>
                        </a:rPr>
                        <a:t>From Staff</a:t>
                      </a:r>
                    </a:p>
                    <a:p>
                      <a:pPr marL="342900" lvl="0" indent="-342900">
                        <a:spcAft>
                          <a:spcPts val="0"/>
                        </a:spcAft>
                        <a:buFont typeface="Symbol" panose="05050102010706020507" pitchFamily="18" charset="2"/>
                        <a:buChar char=""/>
                      </a:pPr>
                      <a:r>
                        <a:rPr lang="en-GB" sz="1050" b="1" dirty="0">
                          <a:effectLst/>
                        </a:rPr>
                        <a:t>Progress and developmental steps reached during the week</a:t>
                      </a:r>
                    </a:p>
                    <a:p>
                      <a:pPr marL="342900" lvl="0" indent="-342900">
                        <a:spcAft>
                          <a:spcPts val="0"/>
                        </a:spcAft>
                        <a:buFont typeface="Symbol" panose="05050102010706020507" pitchFamily="18" charset="2"/>
                        <a:buChar char=""/>
                      </a:pPr>
                      <a:r>
                        <a:rPr lang="en-GB" sz="1050" b="1" dirty="0">
                          <a:effectLst/>
                        </a:rPr>
                        <a:t>Updates on day’s or week’s events in class</a:t>
                      </a:r>
                    </a:p>
                    <a:p>
                      <a:pPr marL="342900" lvl="0" indent="-342900">
                        <a:spcAft>
                          <a:spcPts val="0"/>
                        </a:spcAft>
                        <a:buFont typeface="Symbol" panose="05050102010706020507" pitchFamily="18" charset="2"/>
                        <a:buChar char=""/>
                      </a:pPr>
                      <a:r>
                        <a:rPr lang="en-GB" sz="1050" b="1" dirty="0">
                          <a:effectLst/>
                        </a:rPr>
                        <a:t>Reminders about upcoming events/trips</a:t>
                      </a:r>
                    </a:p>
                    <a:p>
                      <a:pPr marL="342900" lvl="0" indent="-342900">
                        <a:spcAft>
                          <a:spcPts val="0"/>
                        </a:spcAft>
                        <a:buFont typeface="Symbol" panose="05050102010706020507" pitchFamily="18" charset="2"/>
                        <a:buChar char=""/>
                      </a:pPr>
                      <a:r>
                        <a:rPr lang="en-GB" sz="1050" b="1" dirty="0">
                          <a:effectLst/>
                        </a:rPr>
                        <a:t>Reporting incidents and accidents if you cannot be reached by phone</a:t>
                      </a:r>
                    </a:p>
                    <a:p>
                      <a:pPr marL="342900" lvl="0" indent="-342900">
                        <a:spcAft>
                          <a:spcPts val="0"/>
                        </a:spcAft>
                        <a:buFont typeface="Symbol" panose="05050102010706020507" pitchFamily="18" charset="2"/>
                        <a:buChar char=""/>
                      </a:pPr>
                      <a:r>
                        <a:rPr lang="en-GB" sz="1050" b="1" dirty="0">
                          <a:effectLst/>
                        </a:rPr>
                        <a:t>In the event of remote learning, learning tasks and links. </a:t>
                      </a:r>
                    </a:p>
                    <a:p>
                      <a:pPr marL="228600">
                        <a:lnSpc>
                          <a:spcPct val="107000"/>
                        </a:lnSpc>
                        <a:spcAft>
                          <a:spcPts val="0"/>
                        </a:spcAft>
                      </a:pPr>
                      <a:r>
                        <a:rPr lang="en-GB" sz="1050" b="1" dirty="0">
                          <a:effectLst/>
                        </a:rPr>
                        <a:t> </a:t>
                      </a:r>
                    </a:p>
                    <a:p>
                      <a:pPr>
                        <a:lnSpc>
                          <a:spcPct val="107000"/>
                        </a:lnSpc>
                        <a:spcAft>
                          <a:spcPts val="0"/>
                        </a:spcAft>
                      </a:pPr>
                      <a:r>
                        <a:rPr lang="en-GB" sz="1050" b="1" dirty="0">
                          <a:effectLst/>
                        </a:rPr>
                        <a:t>From Parents</a:t>
                      </a:r>
                    </a:p>
                    <a:p>
                      <a:pPr marL="342900" lvl="0" indent="-342900">
                        <a:spcAft>
                          <a:spcPts val="0"/>
                        </a:spcAft>
                        <a:buFont typeface="Symbol" panose="05050102010706020507" pitchFamily="18" charset="2"/>
                        <a:buChar char=""/>
                      </a:pPr>
                      <a:r>
                        <a:rPr lang="en-GB" sz="1050" b="1" dirty="0">
                          <a:effectLst/>
                        </a:rPr>
                        <a:t>Lost/forgotten property</a:t>
                      </a:r>
                    </a:p>
                    <a:p>
                      <a:pPr marL="342900" lvl="0" indent="-342900">
                        <a:spcAft>
                          <a:spcPts val="0"/>
                        </a:spcAft>
                        <a:buFont typeface="Symbol" panose="05050102010706020507" pitchFamily="18" charset="2"/>
                        <a:buChar char=""/>
                      </a:pPr>
                      <a:r>
                        <a:rPr lang="en-GB" sz="1050" b="1" dirty="0">
                          <a:effectLst/>
                        </a:rPr>
                        <a:t>Developmental “firsts” that happen at home</a:t>
                      </a:r>
                    </a:p>
                    <a:p>
                      <a:pPr marL="457200">
                        <a:spcAft>
                          <a:spcPts val="0"/>
                        </a:spcAft>
                      </a:pPr>
                      <a:r>
                        <a:rPr lang="en-GB" sz="1050" b="1" dirty="0">
                          <a:effectLst/>
                        </a:rPr>
                        <a:t> </a:t>
                      </a:r>
                      <a:endParaRPr lang="en-GB" sz="1050" b="1" dirty="0">
                        <a:effectLst/>
                        <a:latin typeface="Calibri" panose="020F0502020204030204" pitchFamily="34" charset="0"/>
                        <a:ea typeface="Calibri" panose="020F0502020204030204" pitchFamily="34" charset="0"/>
                        <a:cs typeface="Times New Roman" panose="02020603050405020304" pitchFamily="18" charset="0"/>
                      </a:endParaRPr>
                    </a:p>
                  </a:txBody>
                  <a:tcPr marL="47579" marR="47579"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843289723"/>
                  </a:ext>
                </a:extLst>
              </a:tr>
            </a:tbl>
          </a:graphicData>
        </a:graphic>
      </p:graphicFrame>
      <p:sp>
        <p:nvSpPr>
          <p:cNvPr id="8" name="TextBox 7">
            <a:extLst>
              <a:ext uri="{FF2B5EF4-FFF2-40B4-BE49-F238E27FC236}">
                <a16:creationId xmlns:a16="http://schemas.microsoft.com/office/drawing/2014/main" id="{7616A467-6A68-426A-A298-11BCAE7AEEB6}"/>
              </a:ext>
            </a:extLst>
          </p:cNvPr>
          <p:cNvSpPr txBox="1"/>
          <p:nvPr/>
        </p:nvSpPr>
        <p:spPr>
          <a:xfrm>
            <a:off x="2102635" y="5426653"/>
            <a:ext cx="8806648" cy="1446550"/>
          </a:xfrm>
          <a:prstGeom prst="rect">
            <a:avLst/>
          </a:prstGeom>
          <a:noFill/>
        </p:spPr>
        <p:txBody>
          <a:bodyPr wrap="square" rtlCol="0">
            <a:spAutoFit/>
          </a:bodyPr>
          <a:lstStyle/>
          <a:p>
            <a:pPr marL="285750" indent="-285750">
              <a:buFont typeface="Arial" panose="020B0604020202020204" pitchFamily="34" charset="0"/>
              <a:buChar char="•"/>
            </a:pPr>
            <a:r>
              <a:rPr lang="en-GB" sz="1400" dirty="0"/>
              <a:t>Tapestry: Have you all signed up?  Can you all see it?</a:t>
            </a:r>
            <a:br>
              <a:rPr lang="en-GB" sz="1400" dirty="0"/>
            </a:br>
            <a:r>
              <a:rPr lang="en-GB" sz="1400" dirty="0"/>
              <a:t>Teachers will be uploading a few times a week what we are working on and learning this week.  </a:t>
            </a:r>
          </a:p>
          <a:p>
            <a:pPr marL="285750" indent="-285750">
              <a:buFont typeface="Arial" panose="020B0604020202020204" pitchFamily="34" charset="0"/>
              <a:buChar char="•"/>
            </a:pPr>
            <a:r>
              <a:rPr lang="en-GB" sz="1400" dirty="0"/>
              <a:t>Teacher meetings:  Meet the teacher 3 times a year.  Teachers will also give you a phone call half-termly to catch up and fill you in on your child’s progress</a:t>
            </a:r>
          </a:p>
          <a:p>
            <a:pPr marL="285750" indent="-285750">
              <a:buFont typeface="Arial" panose="020B0604020202020204" pitchFamily="34" charset="0"/>
              <a:buChar char="•"/>
            </a:pPr>
            <a:r>
              <a:rPr lang="en-GB" sz="1400" dirty="0"/>
              <a:t>EHCP annual reviews: See below </a:t>
            </a:r>
            <a:br>
              <a:rPr lang="en-GB" dirty="0"/>
            </a:br>
            <a:endParaRPr lang="en-GB" dirty="0"/>
          </a:p>
        </p:txBody>
      </p:sp>
    </p:spTree>
    <p:extLst>
      <p:ext uri="{BB962C8B-B14F-4D97-AF65-F5344CB8AC3E}">
        <p14:creationId xmlns:p14="http://schemas.microsoft.com/office/powerpoint/2010/main" val="33807086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3452287"/>
            <a:ext cx="203200" cy="34057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77334" y="609600"/>
            <a:ext cx="8596668" cy="1086196"/>
          </a:xfrm>
        </p:spPr>
        <p:txBody>
          <a:bodyPr/>
          <a:lstStyle/>
          <a:p>
            <a:r>
              <a:rPr lang="en-GB" dirty="0"/>
              <a:t>EHCP Annual Review </a:t>
            </a:r>
          </a:p>
        </p:txBody>
      </p:sp>
      <p:sp>
        <p:nvSpPr>
          <p:cNvPr id="3" name="Content Placeholder 2"/>
          <p:cNvSpPr>
            <a:spLocks noGrp="1"/>
          </p:cNvSpPr>
          <p:nvPr>
            <p:ph idx="1"/>
          </p:nvPr>
        </p:nvSpPr>
        <p:spPr>
          <a:xfrm>
            <a:off x="766111" y="1247635"/>
            <a:ext cx="8596668" cy="2419003"/>
          </a:xfrm>
        </p:spPr>
        <p:txBody>
          <a:bodyPr>
            <a:normAutofit/>
          </a:bodyPr>
          <a:lstStyle/>
          <a:p>
            <a:pPr marL="228600">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The meeting itself: </a:t>
            </a:r>
          </a:p>
          <a:p>
            <a:pPr lvl="0">
              <a:lnSpc>
                <a:spcPct val="107000"/>
              </a:lnSpc>
              <a:buFont typeface="Symbol" panose="05050102010706020507" pitchFamily="18" charset="2"/>
              <a:buChar char=""/>
            </a:pPr>
            <a:r>
              <a:rPr lang="en-GB" sz="1600" dirty="0">
                <a:latin typeface="Calibri" panose="020F0502020204030204" pitchFamily="34" charset="0"/>
                <a:ea typeface="Calibri" panose="020F0502020204030204" pitchFamily="34" charset="0"/>
                <a:cs typeface="Times New Roman" panose="02020603050405020304" pitchFamily="18" charset="0"/>
              </a:rPr>
              <a:t>We will discuss your contribution</a:t>
            </a:r>
          </a:p>
          <a:p>
            <a:pPr lvl="0">
              <a:lnSpc>
                <a:spcPct val="107000"/>
              </a:lnSpc>
              <a:buFont typeface="Symbol" panose="05050102010706020507" pitchFamily="18" charset="2"/>
              <a:buChar char=""/>
            </a:pPr>
            <a:r>
              <a:rPr lang="en-GB" sz="1600" dirty="0">
                <a:latin typeface="Calibri" panose="020F0502020204030204" pitchFamily="34" charset="0"/>
                <a:ea typeface="Calibri" panose="020F0502020204030204" pitchFamily="34" charset="0"/>
                <a:cs typeface="Times New Roman" panose="02020603050405020304" pitchFamily="18" charset="0"/>
              </a:rPr>
              <a:t>We will then review the reports</a:t>
            </a:r>
          </a:p>
          <a:p>
            <a:pPr lvl="0">
              <a:lnSpc>
                <a:spcPct val="107000"/>
              </a:lnSpc>
              <a:buFont typeface="Symbol" panose="05050102010706020507" pitchFamily="18" charset="2"/>
              <a:buChar char=""/>
            </a:pPr>
            <a:r>
              <a:rPr lang="en-GB" sz="1600" dirty="0">
                <a:latin typeface="Calibri" panose="020F0502020204030204" pitchFamily="34" charset="0"/>
                <a:ea typeface="Calibri" panose="020F0502020204030204" pitchFamily="34" charset="0"/>
                <a:cs typeface="Times New Roman" panose="02020603050405020304" pitchFamily="18" charset="0"/>
              </a:rPr>
              <a:t>I will discuss the changes we would like to make for your approval </a:t>
            </a:r>
          </a:p>
          <a:p>
            <a:pPr marL="0" lvl="0" indent="0">
              <a:lnSpc>
                <a:spcPct val="107000"/>
              </a:lnSpc>
              <a:buNone/>
            </a:pP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7" name="Picture 2" descr="https://attachments.office.net/owa/mdodge%40westfield.bucks.sch.uk/service.svc/s/GetAttachmentThumbnail?id=AQMkADEwNWQ4NjlhLTU2ZTEtNGFiMi1hYmQ3LTkxNmYyNTI4YzZiZgBGAAAD5uhauNuobEOUPVJXAdg3zAcAqRgKERA%2Fm0aMWFfrrHuFDgAAAgEJAAAAqRgKERA%2Fm0aMWFfrrHuFDgABIeRaQwAAAAESABAAjGOkarZciUm3Qp9ZCQTTeg%3D%3D&amp;thumbnailType=2&amp;token=eyJhbGciOiJSUzI1NiIsImtpZCI6IkZBRDY1NDI2MkM2QUYyOTYxQUExRThDQUI3OEZGMUIyNzBFNzA3RTkiLCJ0eXAiOiJKV1QiLCJ4NXQiOiItdFpVSml4cThwWWFvZWpLdDRfeHNuRG5CLWsifQ.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JJITtRie01FQm4CFeYp0zTNOUK_RECLIet4Rf99p3oHO7Ck9XzL76MHMd6E0_DMEWvXKDg1JI3GxyYRUYc46geRKiZuhU7yuK2izfeg8x48HrK2aKFL3KbCRo9nAuRL_R2e5VLARJwbGVEve9G8PStgbYyRr0YEA-lyjJWraYCsF_8FXqOfuKs0GyHsfjRNHBF_ZBzpcREeqz0tbLDybwZkElrxAHTpPXjny4A9QAEit6JA8FnR7eTJvQncWke4ydbyLJVGWRdc1aaqjKYXeIIcydtE2XEgOhJ7I91ubjmZHeUuPIy0kkTUZTybLBrfEsvGb_KTIHNo-nxV9g7dZyw&amp;X-OWA-CANARY=SoVoAl04vU2KEw9MUxSiF8BFKTKYo9kYRtA_LDdcoWLReDYrKG1NbOnF6GsmL0fpvTWhrszAipI.&amp;owa=outlook.office.com&amp;scriptVer=20211101003.05&amp;animation=tr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849" y="5273587"/>
            <a:ext cx="1633415" cy="1584413"/>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p:cNvSpPr txBox="1">
            <a:spLocks/>
          </p:cNvSpPr>
          <p:nvPr/>
        </p:nvSpPr>
        <p:spPr>
          <a:xfrm>
            <a:off x="766111" y="3517096"/>
            <a:ext cx="4294161" cy="154866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28600">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After the meeting, I will write up the changes and send them off to county and to you to review.  Please check that you are happy with the changes</a:t>
            </a:r>
          </a:p>
          <a:p>
            <a:pPr>
              <a:lnSpc>
                <a:spcPct val="107000"/>
              </a:lnSpc>
              <a:buFont typeface="Symbol" panose="05050102010706020507" pitchFamily="18" charset="2"/>
              <a:buChar char=""/>
            </a:pP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10" name="Picture 9">
            <a:extLst>
              <a:ext uri="{FF2B5EF4-FFF2-40B4-BE49-F238E27FC236}">
                <a16:creationId xmlns:a16="http://schemas.microsoft.com/office/drawing/2014/main" id="{15B9207E-7E76-4FA2-A05B-DC99648B7A40}"/>
              </a:ext>
            </a:extLst>
          </p:cNvPr>
          <p:cNvPicPr/>
          <p:nvPr/>
        </p:nvPicPr>
        <p:blipFill rotWithShape="1">
          <a:blip r:embed="rId3"/>
          <a:srcRect l="22138" t="19678" r="22410" b="18991"/>
          <a:stretch/>
        </p:blipFill>
        <p:spPr bwMode="auto">
          <a:xfrm>
            <a:off x="6596109" y="3124940"/>
            <a:ext cx="6665978" cy="377907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974898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3452287"/>
            <a:ext cx="203200" cy="34057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APDRs </a:t>
            </a:r>
            <a:r>
              <a:rPr lang="en-GB" i="1" dirty="0"/>
              <a:t>Assess-Plan-Do-Review</a:t>
            </a:r>
            <a:r>
              <a:rPr lang="en-GB" dirty="0"/>
              <a:t> </a:t>
            </a:r>
          </a:p>
        </p:txBody>
      </p:sp>
      <p:pic>
        <p:nvPicPr>
          <p:cNvPr id="7" name="Picture 2" descr="https://attachments.office.net/owa/mdodge%40westfield.bucks.sch.uk/service.svc/s/GetAttachmentThumbnail?id=AQMkADEwNWQ4NjlhLTU2ZTEtNGFiMi1hYmQ3LTkxNmYyNTI4YzZiZgBGAAAD5uhauNuobEOUPVJXAdg3zAcAqRgKERA%2Fm0aMWFfrrHuFDgAAAgEJAAAAqRgKERA%2Fm0aMWFfrrHuFDgABIeRaQwAAAAESABAAjGOkarZciUm3Qp9ZCQTTeg%3D%3D&amp;thumbnailType=2&amp;token=eyJhbGciOiJSUzI1NiIsImtpZCI6IkZBRDY1NDI2MkM2QUYyOTYxQUExRThDQUI3OEZGMUIyNzBFNzA3RTkiLCJ0eXAiOiJKV1QiLCJ4NXQiOiItdFpVSml4cThwWWFvZWpLdDRfeHNuRG5CLWsifQ.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JJITtRie01FQm4CFeYp0zTNOUK_RECLIet4Rf99p3oHO7Ck9XzL76MHMd6E0_DMEWvXKDg1JI3GxyYRUYc46geRKiZuhU7yuK2izfeg8x48HrK2aKFL3KbCRo9nAuRL_R2e5VLARJwbGVEve9G8PStgbYyRr0YEA-lyjJWraYCsF_8FXqOfuKs0GyHsfjRNHBF_ZBzpcREeqz0tbLDybwZkElrxAHTpPXjny4A9QAEit6JA8FnR7eTJvQncWke4ydbyLJVGWRdc1aaqjKYXeIIcydtE2XEgOhJ7I91ubjmZHeUuPIy0kkTUZTybLBrfEsvGb_KTIHNo-nxV9g7dZyw&amp;X-OWA-CANARY=SoVoAl04vU2KEw9MUxSiF8BFKTKYo9kYRtA_LDdcoWLReDYrKG1NbOnF6GsmL0fpvTWhrszAipI.&amp;owa=outlook.office.com&amp;scriptVer=20211101003.05&amp;animation=tr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849" y="5273587"/>
            <a:ext cx="1633415" cy="158441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p:nvPr/>
        </p:nvPicPr>
        <p:blipFill rotWithShape="1">
          <a:blip r:embed="rId3"/>
          <a:srcRect l="22675" t="20826" r="21443" b="30385"/>
          <a:stretch/>
        </p:blipFill>
        <p:spPr bwMode="auto">
          <a:xfrm>
            <a:off x="1728264" y="2592647"/>
            <a:ext cx="8090438" cy="3720335"/>
          </a:xfrm>
          <a:prstGeom prst="rect">
            <a:avLst/>
          </a:prstGeom>
          <a:ln>
            <a:noFill/>
          </a:ln>
          <a:extLst>
            <a:ext uri="{53640926-AAD7-44D8-BBD7-CCE9431645EC}">
              <a14:shadowObscured xmlns:a14="http://schemas.microsoft.com/office/drawing/2010/main"/>
            </a:ext>
          </a:extLst>
        </p:spPr>
      </p:pic>
      <p:sp>
        <p:nvSpPr>
          <p:cNvPr id="9" name="Content Placeholder 2">
            <a:extLst>
              <a:ext uri="{FF2B5EF4-FFF2-40B4-BE49-F238E27FC236}">
                <a16:creationId xmlns:a16="http://schemas.microsoft.com/office/drawing/2014/main" id="{F7B872FD-8B1C-4187-8856-29ED8879C89A}"/>
              </a:ext>
            </a:extLst>
          </p:cNvPr>
          <p:cNvSpPr>
            <a:spLocks noGrp="1"/>
          </p:cNvSpPr>
          <p:nvPr>
            <p:ph idx="1"/>
          </p:nvPr>
        </p:nvSpPr>
        <p:spPr>
          <a:xfrm>
            <a:off x="677863" y="1271588"/>
            <a:ext cx="8596312" cy="1698207"/>
          </a:xfrm>
        </p:spPr>
        <p:txBody>
          <a:bodyPr/>
          <a:lstStyle/>
          <a:p>
            <a:r>
              <a:rPr lang="en-GB" sz="1400" dirty="0"/>
              <a:t>APDRs are short termed targets set against EHCP outcomes</a:t>
            </a:r>
          </a:p>
          <a:p>
            <a:r>
              <a:rPr lang="en-GB" sz="1400" dirty="0"/>
              <a:t>The targets are written by classroom staff, therapists, and senior leadership as applicable </a:t>
            </a:r>
          </a:p>
          <a:p>
            <a:r>
              <a:rPr lang="en-GB" sz="1400" dirty="0"/>
              <a:t>We take the first half term after a child starts to write appropriate targets.  You will receive the targets before October half-term. </a:t>
            </a:r>
          </a:p>
          <a:p>
            <a:r>
              <a:rPr lang="en-GB" sz="1400" dirty="0"/>
              <a:t>You will then receive progress comments in February and July </a:t>
            </a:r>
          </a:p>
          <a:p>
            <a:endParaRPr lang="en-GB" dirty="0"/>
          </a:p>
        </p:txBody>
      </p:sp>
      <p:sp>
        <p:nvSpPr>
          <p:cNvPr id="5" name="TextBox 4">
            <a:extLst>
              <a:ext uri="{FF2B5EF4-FFF2-40B4-BE49-F238E27FC236}">
                <a16:creationId xmlns:a16="http://schemas.microsoft.com/office/drawing/2014/main" id="{1E6FCF0E-4D7D-4F43-8933-38C536EF513F}"/>
              </a:ext>
            </a:extLst>
          </p:cNvPr>
          <p:cNvSpPr txBox="1"/>
          <p:nvPr/>
        </p:nvSpPr>
        <p:spPr>
          <a:xfrm>
            <a:off x="8433784" y="3632042"/>
            <a:ext cx="1384919" cy="246221"/>
          </a:xfrm>
          <a:prstGeom prst="rect">
            <a:avLst/>
          </a:prstGeom>
          <a:solidFill>
            <a:schemeClr val="bg1"/>
          </a:solidFill>
        </p:spPr>
        <p:txBody>
          <a:bodyPr wrap="square" rtlCol="0">
            <a:spAutoFit/>
          </a:bodyPr>
          <a:lstStyle/>
          <a:p>
            <a:r>
              <a:rPr lang="en-GB" sz="1000" dirty="0">
                <a:latin typeface="Calibri" panose="020F0502020204030204" pitchFamily="34" charset="0"/>
                <a:cs typeface="Calibri" panose="020F0502020204030204" pitchFamily="34" charset="0"/>
              </a:rPr>
              <a:t>December 2021</a:t>
            </a:r>
          </a:p>
        </p:txBody>
      </p:sp>
      <p:sp>
        <p:nvSpPr>
          <p:cNvPr id="10" name="TextBox 9">
            <a:extLst>
              <a:ext uri="{FF2B5EF4-FFF2-40B4-BE49-F238E27FC236}">
                <a16:creationId xmlns:a16="http://schemas.microsoft.com/office/drawing/2014/main" id="{435BE688-82DB-465A-9F63-F1ED53741ED3}"/>
              </a:ext>
            </a:extLst>
          </p:cNvPr>
          <p:cNvSpPr txBox="1"/>
          <p:nvPr/>
        </p:nvSpPr>
        <p:spPr>
          <a:xfrm>
            <a:off x="8433783" y="4908921"/>
            <a:ext cx="1384919" cy="246221"/>
          </a:xfrm>
          <a:prstGeom prst="rect">
            <a:avLst/>
          </a:prstGeom>
          <a:solidFill>
            <a:schemeClr val="bg1"/>
          </a:solidFill>
        </p:spPr>
        <p:txBody>
          <a:bodyPr wrap="square" rtlCol="0">
            <a:spAutoFit/>
          </a:bodyPr>
          <a:lstStyle/>
          <a:p>
            <a:r>
              <a:rPr lang="en-GB" sz="1000" b="1" dirty="0">
                <a:latin typeface="Calibri" panose="020F0502020204030204" pitchFamily="34" charset="0"/>
                <a:cs typeface="Calibri" panose="020F0502020204030204" pitchFamily="34" charset="0"/>
              </a:rPr>
              <a:t>Review</a:t>
            </a:r>
            <a:r>
              <a:rPr lang="en-GB" sz="1000" dirty="0"/>
              <a:t> </a:t>
            </a:r>
          </a:p>
        </p:txBody>
      </p:sp>
      <p:sp>
        <p:nvSpPr>
          <p:cNvPr id="3" name="Rectangle 2">
            <a:extLst>
              <a:ext uri="{FF2B5EF4-FFF2-40B4-BE49-F238E27FC236}">
                <a16:creationId xmlns:a16="http://schemas.microsoft.com/office/drawing/2014/main" id="{15AA2D52-DEB4-4473-AEFF-23592CE7548B}"/>
              </a:ext>
            </a:extLst>
          </p:cNvPr>
          <p:cNvSpPr/>
          <p:nvPr/>
        </p:nvSpPr>
        <p:spPr>
          <a:xfrm>
            <a:off x="9481351" y="3107184"/>
            <a:ext cx="124288" cy="2462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424BEBFC-D0FA-48FE-8004-440FE21E101F}"/>
              </a:ext>
            </a:extLst>
          </p:cNvPr>
          <p:cNvSpPr txBox="1"/>
          <p:nvPr/>
        </p:nvSpPr>
        <p:spPr>
          <a:xfrm>
            <a:off x="4010721" y="6129135"/>
            <a:ext cx="7610149" cy="923330"/>
          </a:xfrm>
          <a:prstGeom prst="rect">
            <a:avLst/>
          </a:prstGeom>
          <a:noFill/>
        </p:spPr>
        <p:txBody>
          <a:bodyPr wrap="square" rtlCol="0">
            <a:spAutoFit/>
          </a:bodyPr>
          <a:lstStyle/>
          <a:p>
            <a:r>
              <a:rPr lang="en-GB" dirty="0"/>
              <a:t>**Please note: We are changing the formatting of our APDRs this year. The document will look different, more details to follow.</a:t>
            </a:r>
          </a:p>
          <a:p>
            <a:r>
              <a:rPr lang="en-GB" dirty="0"/>
              <a:t> </a:t>
            </a:r>
          </a:p>
        </p:txBody>
      </p:sp>
    </p:spTree>
    <p:extLst>
      <p:ext uri="{BB962C8B-B14F-4D97-AF65-F5344CB8AC3E}">
        <p14:creationId xmlns:p14="http://schemas.microsoft.com/office/powerpoint/2010/main" val="8812029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3452287"/>
            <a:ext cx="203200" cy="34057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573863" y="281126"/>
            <a:ext cx="2447606" cy="784194"/>
          </a:xfrm>
        </p:spPr>
        <p:txBody>
          <a:bodyPr/>
          <a:lstStyle/>
          <a:p>
            <a:r>
              <a:rPr lang="en-GB" dirty="0"/>
              <a:t>Coming up</a:t>
            </a:r>
          </a:p>
        </p:txBody>
      </p:sp>
      <p:sp>
        <p:nvSpPr>
          <p:cNvPr id="3" name="Content Placeholder 2"/>
          <p:cNvSpPr>
            <a:spLocks noGrp="1"/>
          </p:cNvSpPr>
          <p:nvPr>
            <p:ph idx="1"/>
          </p:nvPr>
        </p:nvSpPr>
        <p:spPr>
          <a:xfrm>
            <a:off x="1797666" y="839271"/>
            <a:ext cx="8596668" cy="2479852"/>
          </a:xfrm>
        </p:spPr>
        <p:txBody>
          <a:bodyPr>
            <a:normAutofit fontScale="25000" lnSpcReduction="20000"/>
          </a:bodyPr>
          <a:lstStyle/>
          <a:p>
            <a:endParaRPr lang="en-GB" sz="4000" dirty="0"/>
          </a:p>
          <a:p>
            <a:r>
              <a:rPr lang="en-GB" sz="4400" b="1" dirty="0"/>
              <a:t>16</a:t>
            </a:r>
            <a:r>
              <a:rPr lang="en-GB" sz="4400" b="1" baseline="30000" dirty="0"/>
              <a:t>th</a:t>
            </a:r>
            <a:r>
              <a:rPr lang="en-GB" sz="4400" b="1" dirty="0"/>
              <a:t> and 30</a:t>
            </a:r>
            <a:r>
              <a:rPr lang="en-GB" sz="4400" b="1" baseline="30000" dirty="0"/>
              <a:t>th</a:t>
            </a:r>
            <a:r>
              <a:rPr lang="en-GB" sz="4400" b="1" dirty="0"/>
              <a:t> October 3.30pm-4.45pm        Meet the Teacher sessions (TEAMS or Face to Face in school)</a:t>
            </a:r>
            <a:endParaRPr lang="en-GB" sz="4400" dirty="0"/>
          </a:p>
          <a:p>
            <a:r>
              <a:rPr lang="en-GB" sz="4400" b="1" dirty="0"/>
              <a:t>5</a:t>
            </a:r>
            <a:r>
              <a:rPr lang="en-GB" sz="4400" b="1" baseline="30000" dirty="0"/>
              <a:t>th</a:t>
            </a:r>
            <a:r>
              <a:rPr lang="en-GB" sz="4400" b="1" dirty="0"/>
              <a:t> and 19</a:t>
            </a:r>
            <a:r>
              <a:rPr lang="en-GB" sz="4400" b="1" baseline="30000" dirty="0"/>
              <a:t>th</a:t>
            </a:r>
            <a:r>
              <a:rPr lang="en-GB" sz="4400" b="1" dirty="0"/>
              <a:t> February 3.30pm-4.45pm        Meet the Teacher sessions (TEAMS or Face to Face in school)</a:t>
            </a:r>
          </a:p>
          <a:p>
            <a:endParaRPr lang="en-GB" sz="4400" dirty="0"/>
          </a:p>
          <a:p>
            <a:r>
              <a:rPr lang="en-GB" sz="4400" b="1" u="sng" dirty="0"/>
              <a:t>Parent Workshops (all face to face at school) 1.15pm-2.30pm</a:t>
            </a:r>
            <a:endParaRPr lang="en-GB" sz="4400" dirty="0"/>
          </a:p>
          <a:p>
            <a:r>
              <a:rPr lang="en-GB" sz="4400" dirty="0"/>
              <a:t>4</a:t>
            </a:r>
            <a:r>
              <a:rPr lang="en-GB" sz="4400" baseline="30000" dirty="0"/>
              <a:t>th</a:t>
            </a:r>
            <a:r>
              <a:rPr lang="en-GB" sz="4400" dirty="0"/>
              <a:t> Oct The Westfield Curriculum (what do we teach, how and why?)</a:t>
            </a:r>
          </a:p>
          <a:p>
            <a:r>
              <a:rPr lang="en-GB" sz="4400" dirty="0"/>
              <a:t>15</a:t>
            </a:r>
            <a:r>
              <a:rPr lang="en-GB" sz="4400" baseline="30000" dirty="0"/>
              <a:t>th</a:t>
            </a:r>
            <a:r>
              <a:rPr lang="en-GB" sz="4400" dirty="0"/>
              <a:t> Nov Maths Mastery: What is it and how to support your child</a:t>
            </a:r>
          </a:p>
          <a:p>
            <a:r>
              <a:rPr lang="en-GB" sz="4400" dirty="0"/>
              <a:t>6</a:t>
            </a:r>
            <a:r>
              <a:rPr lang="en-GB" sz="4400" baseline="30000" dirty="0"/>
              <a:t>th</a:t>
            </a:r>
            <a:r>
              <a:rPr lang="en-GB" sz="4400" dirty="0"/>
              <a:t> Dec Communication, Language and Literacy Curriculum: What is it and how to support your child</a:t>
            </a:r>
          </a:p>
          <a:p>
            <a:r>
              <a:rPr lang="en-GB" sz="4400" dirty="0"/>
              <a:t>24</a:t>
            </a:r>
            <a:r>
              <a:rPr lang="en-GB" sz="4400" baseline="30000" dirty="0"/>
              <a:t>th</a:t>
            </a:r>
            <a:r>
              <a:rPr lang="en-GB" sz="4400" dirty="0"/>
              <a:t> Jan: Transition to Secondary school for parents of Year 5 pupils (What is the process, what is expected of parents)</a:t>
            </a:r>
          </a:p>
          <a:p>
            <a:r>
              <a:rPr lang="en-GB" sz="4400" dirty="0"/>
              <a:t>6</a:t>
            </a:r>
            <a:r>
              <a:rPr lang="en-GB" sz="4400" baseline="30000" dirty="0"/>
              <a:t>th</a:t>
            </a:r>
            <a:r>
              <a:rPr lang="en-GB" sz="4400" dirty="0"/>
              <a:t> March: The Emotion Wheel and </a:t>
            </a:r>
            <a:r>
              <a:rPr lang="en-GB" sz="4400" dirty="0" err="1"/>
              <a:t>Interoception</a:t>
            </a:r>
            <a:r>
              <a:rPr lang="en-GB" sz="4400" dirty="0"/>
              <a:t> (How to support children’s development of recognition of emotions and arousal levels)</a:t>
            </a:r>
          </a:p>
          <a:p>
            <a:r>
              <a:rPr lang="en-GB" sz="4400" dirty="0"/>
              <a:t>24</a:t>
            </a:r>
            <a:r>
              <a:rPr lang="en-GB" sz="4400" baseline="30000" dirty="0"/>
              <a:t>th</a:t>
            </a:r>
            <a:r>
              <a:rPr lang="en-GB" sz="4400" dirty="0"/>
              <a:t> April: Independence Curriculum (how we support children to develop independence in everyday life)</a:t>
            </a:r>
          </a:p>
          <a:p>
            <a:pPr marL="0" indent="0">
              <a:buNone/>
            </a:pPr>
            <a:endParaRPr lang="en-GB" sz="4400" dirty="0"/>
          </a:p>
          <a:p>
            <a:r>
              <a:rPr lang="en-GB" sz="4400" b="1" u="sng" dirty="0"/>
              <a:t>Parents into school sessions: Timings to be confirmed</a:t>
            </a:r>
            <a:endParaRPr lang="en-GB" sz="4400" dirty="0"/>
          </a:p>
          <a:p>
            <a:r>
              <a:rPr lang="en-GB" sz="4400" b="1" dirty="0"/>
              <a:t>Autumn Term</a:t>
            </a:r>
            <a:endParaRPr lang="en-GB" sz="4400" dirty="0"/>
          </a:p>
          <a:p>
            <a:r>
              <a:rPr lang="en-GB" sz="4400" dirty="0"/>
              <a:t>18</a:t>
            </a:r>
            <a:r>
              <a:rPr lang="en-GB" sz="4400" baseline="30000" dirty="0"/>
              <a:t>th</a:t>
            </a:r>
            <a:r>
              <a:rPr lang="en-GB" sz="4400" dirty="0"/>
              <a:t> Dec: Apple Base Christmas Party</a:t>
            </a:r>
          </a:p>
          <a:p>
            <a:r>
              <a:rPr lang="en-GB" sz="4400" b="1" dirty="0"/>
              <a:t>Spring Term</a:t>
            </a:r>
            <a:endParaRPr lang="en-GB" sz="4400" dirty="0"/>
          </a:p>
          <a:p>
            <a:r>
              <a:rPr lang="en-GB" sz="4400" dirty="0"/>
              <a:t>22</a:t>
            </a:r>
            <a:r>
              <a:rPr lang="en-GB" sz="4400" baseline="30000" dirty="0"/>
              <a:t>nd</a:t>
            </a:r>
            <a:r>
              <a:rPr lang="en-GB" sz="4400" dirty="0"/>
              <a:t> March: Apple Base Forest School</a:t>
            </a:r>
          </a:p>
          <a:p>
            <a:r>
              <a:rPr lang="en-GB" sz="4400" b="1" dirty="0"/>
              <a:t>Summer Term</a:t>
            </a:r>
            <a:endParaRPr lang="en-GB" sz="4400" dirty="0"/>
          </a:p>
          <a:p>
            <a:r>
              <a:rPr lang="en-GB" sz="4400" dirty="0"/>
              <a:t>1</a:t>
            </a:r>
            <a:r>
              <a:rPr lang="en-GB" sz="4400" baseline="30000" dirty="0"/>
              <a:t>st</a:t>
            </a:r>
            <a:r>
              <a:rPr lang="en-GB" sz="4400" dirty="0"/>
              <a:t> July: Apple Base music and movement with Curly Cath</a:t>
            </a:r>
          </a:p>
          <a:p>
            <a:endParaRPr lang="en-GB" dirty="0"/>
          </a:p>
        </p:txBody>
      </p:sp>
      <p:pic>
        <p:nvPicPr>
          <p:cNvPr id="7" name="Picture 2" descr="https://attachments.office.net/owa/mdodge%40westfield.bucks.sch.uk/service.svc/s/GetAttachmentThumbnail?id=AQMkADEwNWQ4NjlhLTU2ZTEtNGFiMi1hYmQ3LTkxNmYyNTI4YzZiZgBGAAAD5uhauNuobEOUPVJXAdg3zAcAqRgKERA%2Fm0aMWFfrrHuFDgAAAgEJAAAAqRgKERA%2Fm0aMWFfrrHuFDgABIeRaQwAAAAESABAAjGOkarZciUm3Qp9ZCQTTeg%3D%3D&amp;thumbnailType=2&amp;token=eyJhbGciOiJSUzI1NiIsImtpZCI6IkZBRDY1NDI2MkM2QUYyOTYxQUExRThDQUI3OEZGMUIyNzBFNzA3RTkiLCJ0eXAiOiJKV1QiLCJ4NXQiOiItdFpVSml4cThwWWFvZWpLdDRfeHNuRG5CLWsifQ.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JJITtRie01FQm4CFeYp0zTNOUK_RECLIet4Rf99p3oHO7Ck9XzL76MHMd6E0_DMEWvXKDg1JI3GxyYRUYc46geRKiZuhU7yuK2izfeg8x48HrK2aKFL3KbCRo9nAuRL_R2e5VLARJwbGVEve9G8PStgbYyRr0YEA-lyjJWraYCsF_8FXqOfuKs0GyHsfjRNHBF_ZBzpcREeqz0tbLDybwZkElrxAHTpPXjny4A9QAEit6JA8FnR7eTJvQncWke4ydbyLJVGWRdc1aaqjKYXeIIcydtE2XEgOhJ7I91ubjmZHeUuPIy0kkTUZTybLBrfEsvGb_KTIHNo-nxV9g7dZyw&amp;X-OWA-CANARY=SoVoAl04vU2KEw9MUxSiF8BFKTKYo9kYRtA_LDdcoWLReDYrKG1NbOnF6GsmL0fpvTWhrszAipI.&amp;owa=outlook.office.com&amp;scriptVer=20211101003.05&amp;animation=tr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849" y="5273587"/>
            <a:ext cx="1633415" cy="1584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89889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3452287"/>
            <a:ext cx="203200" cy="34057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2" descr="https://attachments.office.net/owa/mdodge%40westfield.bucks.sch.uk/service.svc/s/GetAttachmentThumbnail?id=AQMkADEwNWQ4NjlhLTU2ZTEtNGFiMi1hYmQ3LTkxNmYyNTI4YzZiZgBGAAAD5uhauNuobEOUPVJXAdg3zAcAqRgKERA%2Fm0aMWFfrrHuFDgAAAgEJAAAAqRgKERA%2Fm0aMWFfrrHuFDgABIeRaQwAAAAESABAAjGOkarZciUm3Qp9ZCQTTeg%3D%3D&amp;thumbnailType=2&amp;token=eyJhbGciOiJSUzI1NiIsImtpZCI6IkZBRDY1NDI2MkM2QUYyOTYxQUExRThDQUI3OEZGMUIyNzBFNzA3RTkiLCJ0eXAiOiJKV1QiLCJ4NXQiOiItdFpVSml4cThwWWFvZWpLdDRfeHNuRG5CLWsifQ.eyJvcmlnaW4iOiJodHRwczovL291dGxvb2sub2ZmaWNlLmNvbSIsInVjIjoiZjlmZGRmODY1OGQ4NDBkODk1Y2IwYzIxYzIzOWNlOTkiLCJ2ZXIiOiJFeGNoYW5nZS5DYWxsYmFjay5WMSIsImFwcGN0eHNlbmRlciI6Ik93YURvd25sb2FkQGRjY2E2Nzg5LTk2ZmQtNDk3YS05MzAyLTAxNTljNzVkNTExYiIsImlzc3JpbmciOiJXVyIsImFwcGN0eCI6IntcIm1zZXhjaHByb3RcIjpcIm93YVwiLFwicHVpZFwiOlwiMTE1MzgwMTExNzU5OTczNjk4N1wiLFwic2NvcGVcIjpcIk93YURvd25sb2FkXCIsXCJvaWRcIjpcIjVjZGVmMGE0LTE3MGItNGY0OS05ZjgwLTQxMDY5Y2I0ZGZiOVwiLFwicHJpbWFyeXNpZFwiOlwiUy0xLTUtMjEtMzMxNjIyMzM5OC0zNDE0MTIzNTU3LTE3MTQ4NTExMjUtMjEyODEyNzRcIn0iLCJuYmYiOjE2MzY0NzI3ODUsImV4cCI6MTYzNjQ3MzM4NSwiaXNzIjoiMDAwMDAwMDItMDAwMC0wZmYxLWNlMDAtMDAwMDAwMDAwMDAwQGRjY2E2Nzg5LTk2ZmQtNDk3YS05MzAyLTAxNTljNzVkNTExYiIsImF1ZCI6IjAwMDAwMDAyLTAwMDAtMGZmMS1jZTAwLTAwMDAwMDAwMDAwMC9hdHRhY2htZW50cy5vZmZpY2UubmV0QGRjY2E2Nzg5LTk2ZmQtNDk3YS05MzAyLTAxNTljNzVkNTExYiIsImhhcHAiOiJvd2EifQ.JJITtRie01FQm4CFeYp0zTNOUK_RECLIet4Rf99p3oHO7Ck9XzL76MHMd6E0_DMEWvXKDg1JI3GxyYRUYc46geRKiZuhU7yuK2izfeg8x48HrK2aKFL3KbCRo9nAuRL_R2e5VLARJwbGVEve9G8PStgbYyRr0YEA-lyjJWraYCsF_8FXqOfuKs0GyHsfjRNHBF_ZBzpcREeqz0tbLDybwZkElrxAHTpPXjny4A9QAEit6JA8FnR7eTJvQncWke4ydbyLJVGWRdc1aaqjKYXeIIcydtE2XEgOhJ7I91ubjmZHeUuPIy0kkTUZTybLBrfEsvGb_KTIHNo-nxV9g7dZyw&amp;X-OWA-CANARY=SoVoAl04vU2KEw9MUxSiF8BFKTKYo9kYRtA_LDdcoWLReDYrKG1NbOnF6GsmL0fpvTWhrszAipI.&amp;owa=outlook.office.com&amp;scriptVer=20211101003.05&amp;animation=tr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849" y="5273587"/>
            <a:ext cx="1633415" cy="1584413"/>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1567FBCD-F35E-4B0D-84CA-37360CF92A00}"/>
              </a:ext>
            </a:extLst>
          </p:cNvPr>
          <p:cNvSpPr txBox="1">
            <a:spLocks/>
          </p:cNvSpPr>
          <p:nvPr/>
        </p:nvSpPr>
        <p:spPr>
          <a:xfrm>
            <a:off x="561926" y="231209"/>
            <a:ext cx="10490214" cy="2098822"/>
          </a:xfrm>
          <a:prstGeom prst="rect">
            <a:avLst/>
          </a:prstGeom>
        </p:spPr>
        <p:txBody>
          <a:bodyPr vert="horz" lIns="91440" tIns="45720" rIns="91440" bIns="45720" rtlCol="0" anchor="t">
            <a:normAutofit fontScale="92500" lnSpcReduction="1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2200" dirty="0"/>
              <a:t>Extra information:</a:t>
            </a:r>
          </a:p>
          <a:p>
            <a:pPr marL="571500" indent="-571500">
              <a:buFont typeface="Arial" panose="020B0604020202020204" pitchFamily="34" charset="0"/>
              <a:buChar char="•"/>
            </a:pPr>
            <a:r>
              <a:rPr lang="en-GB" sz="1700" dirty="0">
                <a:solidFill>
                  <a:schemeClr val="tx1"/>
                </a:solidFill>
              </a:rPr>
              <a:t>Please label everything that comes into school</a:t>
            </a:r>
          </a:p>
          <a:p>
            <a:pPr marL="571500" indent="-571500">
              <a:buFont typeface="Arial" panose="020B0604020202020204" pitchFamily="34" charset="0"/>
              <a:buChar char="•"/>
            </a:pPr>
            <a:r>
              <a:rPr lang="en-GB" sz="1700" dirty="0">
                <a:solidFill>
                  <a:schemeClr val="tx1"/>
                </a:solidFill>
              </a:rPr>
              <a:t>Please send in a set of spare clothes</a:t>
            </a:r>
          </a:p>
          <a:p>
            <a:pPr marL="571500" indent="-571500">
              <a:buFont typeface="Arial" panose="020B0604020202020204" pitchFamily="34" charset="0"/>
              <a:buChar char="•"/>
            </a:pPr>
            <a:r>
              <a:rPr lang="en-GB" sz="1700" dirty="0">
                <a:solidFill>
                  <a:schemeClr val="tx1"/>
                </a:solidFill>
              </a:rPr>
              <a:t>9:15 is the official start time for registration. </a:t>
            </a:r>
          </a:p>
          <a:p>
            <a:pPr marL="571500" indent="-571500">
              <a:buFont typeface="Arial" panose="020B0604020202020204" pitchFamily="34" charset="0"/>
              <a:buChar char="•"/>
            </a:pPr>
            <a:r>
              <a:rPr lang="en-GB" sz="1700" dirty="0">
                <a:solidFill>
                  <a:schemeClr val="tx1"/>
                </a:solidFill>
              </a:rPr>
              <a:t>The numbers used for the classes are geographical, not based on ability or progress! Think of them as street addresses.   There is no set rule how you move up through the bases.  It depends on the intake of that year, and the provision your child needs. </a:t>
            </a:r>
          </a:p>
          <a:p>
            <a:pPr marL="571500" indent="-571500">
              <a:buFont typeface="Arial" panose="020B0604020202020204" pitchFamily="34" charset="0"/>
              <a:buChar char="•"/>
            </a:pPr>
            <a:r>
              <a:rPr lang="en-GB" sz="1700" dirty="0">
                <a:solidFill>
                  <a:schemeClr val="tx1"/>
                </a:solidFill>
              </a:rPr>
              <a:t>If you are not able to access Tapestry, please inform us so that we can resolve the issue.  </a:t>
            </a:r>
          </a:p>
          <a:p>
            <a:pPr marL="571500" indent="-571500">
              <a:buFont typeface="Arial" panose="020B0604020202020204" pitchFamily="34" charset="0"/>
              <a:buChar char="•"/>
            </a:pPr>
            <a:endParaRPr lang="en-GB" sz="1400" dirty="0"/>
          </a:p>
        </p:txBody>
      </p:sp>
      <p:sp>
        <p:nvSpPr>
          <p:cNvPr id="3" name="Rectangle 2">
            <a:extLst>
              <a:ext uri="{FF2B5EF4-FFF2-40B4-BE49-F238E27FC236}">
                <a16:creationId xmlns:a16="http://schemas.microsoft.com/office/drawing/2014/main" id="{4D7063BD-4B2D-4906-9085-B0C3D1AF6F56}"/>
              </a:ext>
            </a:extLst>
          </p:cNvPr>
          <p:cNvSpPr/>
          <p:nvPr/>
        </p:nvSpPr>
        <p:spPr>
          <a:xfrm>
            <a:off x="1254383" y="2143600"/>
            <a:ext cx="10490215" cy="4462760"/>
          </a:xfrm>
          <a:prstGeom prst="rect">
            <a:avLst/>
          </a:prstGeom>
        </p:spPr>
        <p:txBody>
          <a:bodyPr wrap="square">
            <a:spAutoFit/>
          </a:bodyPr>
          <a:lstStyle/>
          <a:p>
            <a:r>
              <a:rPr lang="en-GB" sz="2000" dirty="0">
                <a:solidFill>
                  <a:schemeClr val="accent1"/>
                </a:solidFill>
              </a:rPr>
              <a:t>Questions/ answers from the session</a:t>
            </a:r>
            <a:r>
              <a:rPr lang="en-GB" sz="2000" dirty="0"/>
              <a:t>:</a:t>
            </a:r>
          </a:p>
          <a:p>
            <a:pPr marL="285750" indent="-285750">
              <a:buFont typeface="Arial" panose="020B0604020202020204" pitchFamily="34" charset="0"/>
              <a:buChar char="•"/>
            </a:pPr>
            <a:r>
              <a:rPr lang="en-GB" sz="1400" dirty="0"/>
              <a:t>We are a school and unfortunately do not have the means to have daily communication with parents as you had at nursery.  Please see slide above for communication you do receive.  Please remember that if you contact a teacher during the day, they are in the middle of teaching.  They will not be able to respond immediately. If your query is urgent, contact the office. </a:t>
            </a:r>
          </a:p>
          <a:p>
            <a:pPr marL="285750" indent="-285750">
              <a:buFont typeface="Arial" panose="020B0604020202020204" pitchFamily="34" charset="0"/>
              <a:buChar char="•"/>
            </a:pPr>
            <a:r>
              <a:rPr lang="en-GB" sz="1400" dirty="0"/>
              <a:t>PE kits: Please send in a PE kit to school.  We will return it to you at half-term.  We sometimes end up using it as spare clothes, if needed.  </a:t>
            </a:r>
          </a:p>
          <a:p>
            <a:pPr marL="285750" indent="-285750">
              <a:buFont typeface="Arial" panose="020B0604020202020204" pitchFamily="34" charset="0"/>
              <a:buChar char="•"/>
            </a:pPr>
            <a:r>
              <a:rPr lang="en-GB" sz="1400" dirty="0"/>
              <a:t>All children work with all members of staff from their class for learning and play.  They do have a named LSA from their classroom who monitors nappy changes/ toileting and has specific APDR targets to work on with the child.  When we have set this up, we will let you know.  But please keep in mind, this will change, and will change on the day with staffing levels.  They do not have a “key worker” in the same way they had at nursery.  </a:t>
            </a:r>
          </a:p>
          <a:p>
            <a:pPr marL="285750" indent="-285750">
              <a:buFont typeface="Arial" panose="020B0604020202020204" pitchFamily="34" charset="0"/>
              <a:buChar char="•"/>
            </a:pPr>
            <a:r>
              <a:rPr lang="en-GB" sz="1400" dirty="0"/>
              <a:t>If you ever miss a newsletter, please see the website.  They are under the “Parent and Guardian” area, you will find them under “Letters”</a:t>
            </a:r>
          </a:p>
          <a:p>
            <a:pPr marL="285750" indent="-285750">
              <a:buFont typeface="Arial" panose="020B0604020202020204" pitchFamily="34" charset="0"/>
              <a:buChar char="•"/>
            </a:pPr>
            <a:r>
              <a:rPr lang="en-GB" sz="1400" dirty="0"/>
              <a:t>If we have a strategy that we have trialled at school that is proving successful, we will let you know so that you can use it at home, if you so wish.  </a:t>
            </a:r>
          </a:p>
          <a:p>
            <a:pPr marL="285750" indent="-285750">
              <a:buFont typeface="Arial" panose="020B0604020202020204" pitchFamily="34" charset="0"/>
              <a:buChar char="•"/>
            </a:pPr>
            <a:r>
              <a:rPr lang="en-GB" sz="1400" dirty="0"/>
              <a:t>We will have a Makaton sign of the week on Tapestry, if you wish to practice your Makaton at home.  This will be up and running sometime this half-term.  </a:t>
            </a: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571500" indent="-571500">
              <a:buFont typeface="Arial" panose="020B0604020202020204" pitchFamily="34" charset="0"/>
              <a:buChar char="•"/>
            </a:pPr>
            <a:endParaRPr lang="en-GB" dirty="0"/>
          </a:p>
        </p:txBody>
      </p:sp>
    </p:spTree>
    <p:extLst>
      <p:ext uri="{BB962C8B-B14F-4D97-AF65-F5344CB8AC3E}">
        <p14:creationId xmlns:p14="http://schemas.microsoft.com/office/powerpoint/2010/main" val="313196167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2054</TotalTime>
  <Words>1409</Words>
  <Application>Microsoft Office PowerPoint</Application>
  <PresentationFormat>Widescreen</PresentationFormat>
  <Paragraphs>183</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Symbol</vt:lpstr>
      <vt:lpstr>Times New Roman</vt:lpstr>
      <vt:lpstr>Trebuchet MS</vt:lpstr>
      <vt:lpstr>Wingdings 3</vt:lpstr>
      <vt:lpstr>Facet</vt:lpstr>
      <vt:lpstr>Welcome to Apple Tree Base</vt:lpstr>
      <vt:lpstr>Whole School </vt:lpstr>
      <vt:lpstr>PowerPoint Presentation</vt:lpstr>
      <vt:lpstr>PowerPoint Presentation</vt:lpstr>
      <vt:lpstr>PowerPoint Presentation</vt:lpstr>
      <vt:lpstr>Staff </vt:lpstr>
      <vt:lpstr>A day in Apple Tree base: </vt:lpstr>
      <vt:lpstr>An example lesson in Apple Tree base: </vt:lpstr>
      <vt:lpstr>Communication: </vt:lpstr>
      <vt:lpstr>EHCP Annual Review </vt:lpstr>
      <vt:lpstr>APDRs Assess-Plan-Do-Review </vt:lpstr>
      <vt:lpstr>Coming up</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Ryan Savage</dc:creator>
  <cp:lastModifiedBy>AH2 </cp:lastModifiedBy>
  <cp:revision>61</cp:revision>
  <cp:lastPrinted>2023-09-19T08:28:14Z</cp:lastPrinted>
  <dcterms:created xsi:type="dcterms:W3CDTF">2021-11-09T15:47:43Z</dcterms:created>
  <dcterms:modified xsi:type="dcterms:W3CDTF">2023-09-21T12:32:01Z</dcterms:modified>
</cp:coreProperties>
</file>