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16" r:id="rId3"/>
    <p:sldId id="317" r:id="rId4"/>
    <p:sldId id="267" r:id="rId5"/>
    <p:sldId id="268" r:id="rId6"/>
    <p:sldId id="260" r:id="rId7"/>
    <p:sldId id="278" r:id="rId8"/>
    <p:sldId id="320" r:id="rId9"/>
    <p:sldId id="262" r:id="rId10"/>
    <p:sldId id="271" r:id="rId11"/>
    <p:sldId id="318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westfield.bucks.sch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6544" y="2404534"/>
            <a:ext cx="8297459" cy="1646302"/>
          </a:xfrm>
        </p:spPr>
        <p:txBody>
          <a:bodyPr/>
          <a:lstStyle/>
          <a:p>
            <a:r>
              <a:rPr lang="en-GB" sz="4800" dirty="0"/>
              <a:t>Welcome to Apple Tree Base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September 2024</a:t>
            </a:r>
          </a:p>
        </p:txBody>
      </p:sp>
      <p:pic>
        <p:nvPicPr>
          <p:cNvPr id="1026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4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91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Whole School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76787" y="1949094"/>
            <a:ext cx="7346197" cy="3401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224366" y="3316637"/>
            <a:ext cx="7251040" cy="120886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735092" y="1930400"/>
            <a:ext cx="0" cy="3401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6245817" y="1930400"/>
            <a:ext cx="15498" cy="3401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16117" y="1375387"/>
            <a:ext cx="7346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Apple Tree Base                 Pear Tree Base             Cherry Tree Base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4319" y="2390704"/>
            <a:ext cx="3921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5522" y="4481045"/>
            <a:ext cx="3969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Specialist Curriculum Inc Interventions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6787" y="2575369"/>
            <a:ext cx="32508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EYFS/CHERRY GARDEN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66301" y="2464961"/>
            <a:ext cx="19369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Moving towards a structured and timetabled classroom environment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382" y="5688877"/>
            <a:ext cx="7654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National Curriculum     Apple             Pear             Cherry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316361" y="5636818"/>
            <a:ext cx="572854" cy="505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6124" y="5608971"/>
            <a:ext cx="597460" cy="5608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828290" y="2291627"/>
            <a:ext cx="2324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B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lends learning through play/formal learning environment.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473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FA11-F1C0-4F26-8008-F62B8CAF9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826" y="582205"/>
            <a:ext cx="8596668" cy="3880773"/>
          </a:xfrm>
        </p:spPr>
        <p:txBody>
          <a:bodyPr/>
          <a:lstStyle/>
          <a:p>
            <a:r>
              <a:rPr lang="en-GB" sz="2400" b="1" dirty="0"/>
              <a:t>Apple Base </a:t>
            </a:r>
          </a:p>
          <a:p>
            <a:endParaRPr lang="en-GB" dirty="0"/>
          </a:p>
          <a:p>
            <a:pPr lvl="0">
              <a:buClr>
                <a:srgbClr val="5FCBEF"/>
              </a:buClr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delivery of the curriculum is based around learning through play to engage children with active learning, exploration and becoming a critical thinker. Linked to intentions in the EHCP to ensure that learning is relevant and personalised</a:t>
            </a:r>
            <a:r>
              <a:rPr lang="en-GB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GB" sz="20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53A98B-4D14-4A08-AA28-57A1E7EC0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26" y="3135457"/>
            <a:ext cx="3124525" cy="20869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2F6979-B5E5-4271-A2BF-D25AB2E79D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5394" y="3135457"/>
            <a:ext cx="3121170" cy="20869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F10CA3-77C7-44F2-8DD5-5B91F7430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656" y="3737299"/>
            <a:ext cx="4687344" cy="312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55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FA11-F1C0-4F26-8008-F62B8CAF9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49" y="465408"/>
            <a:ext cx="8596668" cy="3880773"/>
          </a:xfrm>
        </p:spPr>
        <p:txBody>
          <a:bodyPr/>
          <a:lstStyle/>
          <a:p>
            <a:r>
              <a:rPr lang="en-GB" sz="2400" b="1" dirty="0"/>
              <a:t>Pear Base </a:t>
            </a:r>
          </a:p>
          <a:p>
            <a:endParaRPr lang="en-GB" dirty="0"/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Delivery of the National curriculum takes place through a structured and timetabled classroom environment, that blends learning through play and exploration with a transition towards a more formal learning environment.</a:t>
            </a:r>
            <a:endParaRPr lang="en-GB" sz="20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C34A6F-4552-4837-A4DB-C90DF1565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880" y="2856335"/>
            <a:ext cx="4464983" cy="29796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B2E20F-7D0C-4A71-9CA6-442D72EE7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075" y="2361177"/>
            <a:ext cx="2974471" cy="1985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CDA2F9-17BA-4123-BDCB-1776339D25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4943" y="4811318"/>
            <a:ext cx="3068737" cy="20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73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D1125-8366-4D0E-8D78-11C2FC3A9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170" y="463764"/>
            <a:ext cx="8596668" cy="3880773"/>
          </a:xfrm>
        </p:spPr>
        <p:txBody>
          <a:bodyPr/>
          <a:lstStyle/>
          <a:p>
            <a:pPr lvl="0">
              <a:buClr>
                <a:srgbClr val="5FCBEF"/>
              </a:buClr>
            </a:pPr>
            <a:r>
              <a:rPr lang="en-GB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Cherry Base</a:t>
            </a: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+mj-lt"/>
              </a:rPr>
              <a:t>Delivery of the curriculum takes place through a structured and timetabled classroom environment</a:t>
            </a: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endParaRPr lang="en-GB" sz="2000" dirty="0">
              <a:solidFill>
                <a:prstClr val="black"/>
              </a:solidFill>
              <a:latin typeface="+mj-lt"/>
            </a:endParaRP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+mj-lt"/>
              </a:rPr>
              <a:t>Targeted interventions related to each child’s academic needs</a:t>
            </a: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98EA9E-94E4-4B4F-A2A5-AA9BBEE36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16" y="4211795"/>
            <a:ext cx="3089636" cy="20597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0A9BC0-483E-4BCF-B3CE-CECE83891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197" y="4211795"/>
            <a:ext cx="3089633" cy="20597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320D24-8198-48ED-937D-6202FC73CE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6970" y="3429000"/>
            <a:ext cx="4282409" cy="286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5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A day in Apple Tree base: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DAD0C-210E-4CC8-A868-C616F22DBB63}"/>
              </a:ext>
            </a:extLst>
          </p:cNvPr>
          <p:cNvSpPr txBox="1"/>
          <p:nvPr/>
        </p:nvSpPr>
        <p:spPr>
          <a:xfrm>
            <a:off x="1548877" y="3596358"/>
            <a:ext cx="727833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Additions throughout the week: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Sensory Circuits in the PE hall: Wednesday 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Food group: Wednesday pm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Forest School: alternate Fridays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 coach: Thursday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Speech and Language therapists: Monday, Wednesday or Thursday</a:t>
            </a:r>
            <a:r>
              <a:rPr lang="en-GB" dirty="0">
                <a:highlight>
                  <a:srgbClr val="FFFF00"/>
                </a:highlight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Occupational Therapists: Wednesdays and Thursdays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PPA with Mr Fry (Apple 2 only) alternate Fridays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SSWs throughout the week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913F4ED-4E26-4977-B45E-D9F18F947C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65606"/>
              </p:ext>
            </p:extLst>
          </p:nvPr>
        </p:nvGraphicFramePr>
        <p:xfrm>
          <a:off x="796104" y="1843310"/>
          <a:ext cx="10673310" cy="1418333"/>
        </p:xfrm>
        <a:graphic>
          <a:graphicData uri="http://schemas.openxmlformats.org/drawingml/2006/table">
            <a:tbl>
              <a:tblPr firstRow="1" firstCol="1" bandRow="1"/>
              <a:tblGrid>
                <a:gridCol w="1030620">
                  <a:extLst>
                    <a:ext uri="{9D8B030D-6E8A-4147-A177-3AD203B41FA5}">
                      <a16:colId xmlns:a16="http://schemas.microsoft.com/office/drawing/2014/main" val="3247432443"/>
                    </a:ext>
                  </a:extLst>
                </a:gridCol>
                <a:gridCol w="440763">
                  <a:extLst>
                    <a:ext uri="{9D8B030D-6E8A-4147-A177-3AD203B41FA5}">
                      <a16:colId xmlns:a16="http://schemas.microsoft.com/office/drawing/2014/main" val="1940411274"/>
                    </a:ext>
                  </a:extLst>
                </a:gridCol>
                <a:gridCol w="516938">
                  <a:extLst>
                    <a:ext uri="{9D8B030D-6E8A-4147-A177-3AD203B41FA5}">
                      <a16:colId xmlns:a16="http://schemas.microsoft.com/office/drawing/2014/main" val="2899233346"/>
                    </a:ext>
                  </a:extLst>
                </a:gridCol>
                <a:gridCol w="593761">
                  <a:extLst>
                    <a:ext uri="{9D8B030D-6E8A-4147-A177-3AD203B41FA5}">
                      <a16:colId xmlns:a16="http://schemas.microsoft.com/office/drawing/2014/main" val="3362320348"/>
                    </a:ext>
                  </a:extLst>
                </a:gridCol>
                <a:gridCol w="525402">
                  <a:extLst>
                    <a:ext uri="{9D8B030D-6E8A-4147-A177-3AD203B41FA5}">
                      <a16:colId xmlns:a16="http://schemas.microsoft.com/office/drawing/2014/main" val="4181452165"/>
                    </a:ext>
                  </a:extLst>
                </a:gridCol>
                <a:gridCol w="479176">
                  <a:extLst>
                    <a:ext uri="{9D8B030D-6E8A-4147-A177-3AD203B41FA5}">
                      <a16:colId xmlns:a16="http://schemas.microsoft.com/office/drawing/2014/main" val="1951646004"/>
                    </a:ext>
                  </a:extLst>
                </a:gridCol>
                <a:gridCol w="809912">
                  <a:extLst>
                    <a:ext uri="{9D8B030D-6E8A-4147-A177-3AD203B41FA5}">
                      <a16:colId xmlns:a16="http://schemas.microsoft.com/office/drawing/2014/main" val="3198116634"/>
                    </a:ext>
                  </a:extLst>
                </a:gridCol>
                <a:gridCol w="955876">
                  <a:extLst>
                    <a:ext uri="{9D8B030D-6E8A-4147-A177-3AD203B41FA5}">
                      <a16:colId xmlns:a16="http://schemas.microsoft.com/office/drawing/2014/main" val="659254640"/>
                    </a:ext>
                  </a:extLst>
                </a:gridCol>
                <a:gridCol w="520262">
                  <a:extLst>
                    <a:ext uri="{9D8B030D-6E8A-4147-A177-3AD203B41FA5}">
                      <a16:colId xmlns:a16="http://schemas.microsoft.com/office/drawing/2014/main" val="1101418564"/>
                    </a:ext>
                  </a:extLst>
                </a:gridCol>
                <a:gridCol w="504496">
                  <a:extLst>
                    <a:ext uri="{9D8B030D-6E8A-4147-A177-3AD203B41FA5}">
                      <a16:colId xmlns:a16="http://schemas.microsoft.com/office/drawing/2014/main" val="4086721517"/>
                    </a:ext>
                  </a:extLst>
                </a:gridCol>
                <a:gridCol w="496614">
                  <a:extLst>
                    <a:ext uri="{9D8B030D-6E8A-4147-A177-3AD203B41FA5}">
                      <a16:colId xmlns:a16="http://schemas.microsoft.com/office/drawing/2014/main" val="368646444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030737565"/>
                    </a:ext>
                  </a:extLst>
                </a:gridCol>
                <a:gridCol w="602733">
                  <a:extLst>
                    <a:ext uri="{9D8B030D-6E8A-4147-A177-3AD203B41FA5}">
                      <a16:colId xmlns:a16="http://schemas.microsoft.com/office/drawing/2014/main" val="4083301618"/>
                    </a:ext>
                  </a:extLst>
                </a:gridCol>
                <a:gridCol w="792515">
                  <a:extLst>
                    <a:ext uri="{9D8B030D-6E8A-4147-A177-3AD203B41FA5}">
                      <a16:colId xmlns:a16="http://schemas.microsoft.com/office/drawing/2014/main" val="605438259"/>
                    </a:ext>
                  </a:extLst>
                </a:gridCol>
                <a:gridCol w="662152">
                  <a:extLst>
                    <a:ext uri="{9D8B030D-6E8A-4147-A177-3AD203B41FA5}">
                      <a16:colId xmlns:a16="http://schemas.microsoft.com/office/drawing/2014/main" val="74567062"/>
                    </a:ext>
                  </a:extLst>
                </a:gridCol>
                <a:gridCol w="543910">
                  <a:extLst>
                    <a:ext uri="{9D8B030D-6E8A-4147-A177-3AD203B41FA5}">
                      <a16:colId xmlns:a16="http://schemas.microsoft.com/office/drawing/2014/main" val="816108197"/>
                    </a:ext>
                  </a:extLst>
                </a:gridCol>
                <a:gridCol w="740980">
                  <a:extLst>
                    <a:ext uri="{9D8B030D-6E8A-4147-A177-3AD203B41FA5}">
                      <a16:colId xmlns:a16="http://schemas.microsoft.com/office/drawing/2014/main" val="2146387343"/>
                    </a:ext>
                  </a:extLst>
                </a:gridCol>
              </a:tblGrid>
              <a:tr h="3499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9:00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9:20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9:30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10:00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10:20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10:40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10:55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11:00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11:40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12:00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12:30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1:00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1:15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1:25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2:20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2:45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3:15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1628473"/>
                  </a:ext>
                </a:extLst>
              </a:tr>
              <a:tr h="10663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Arrival/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Register/ Choosing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activity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Wake and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Shake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Tidy up/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Snack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Outside play</a:t>
                      </a:r>
                      <a:r>
                        <a:rPr lang="en-GB" sz="10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Bucket time 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Sensory story/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Communication, Language &amp; Literacy: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Tidy up/ Nappy time/Toilet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 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play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time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Calm class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room  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Makaton singing 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Living in the world 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OT Gross motor – cherry playground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Nappy/Toilet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Get ready for home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Taxi Time</a:t>
                      </a:r>
                    </a:p>
                  </a:txBody>
                  <a:tcPr marL="57380" marR="573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89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585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3657600"/>
            <a:ext cx="239697" cy="32003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1015"/>
          </a:xfrm>
        </p:spPr>
        <p:txBody>
          <a:bodyPr/>
          <a:lstStyle/>
          <a:p>
            <a:r>
              <a:rPr lang="en-GB" dirty="0"/>
              <a:t>An example lesson in Apple Tree base: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DAD0C-210E-4CC8-A868-C616F22DBB63}"/>
              </a:ext>
            </a:extLst>
          </p:cNvPr>
          <p:cNvSpPr txBox="1"/>
          <p:nvPr/>
        </p:nvSpPr>
        <p:spPr>
          <a:xfrm>
            <a:off x="677334" y="1500615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48630A2-D40C-400E-90E3-8623CCA05E59}"/>
              </a:ext>
            </a:extLst>
          </p:cNvPr>
          <p:cNvCxnSpPr>
            <a:cxnSpLocks/>
          </p:cNvCxnSpPr>
          <p:nvPr/>
        </p:nvCxnSpPr>
        <p:spPr>
          <a:xfrm>
            <a:off x="3329126" y="2949001"/>
            <a:ext cx="15426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1319E97-EF72-4ECB-A77A-CC70E4DB47D7}"/>
              </a:ext>
            </a:extLst>
          </p:cNvPr>
          <p:cNvSpPr/>
          <p:nvPr/>
        </p:nvSpPr>
        <p:spPr>
          <a:xfrm>
            <a:off x="7691310" y="1151168"/>
            <a:ext cx="3165383" cy="22778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845A057-1622-4A2E-AC33-8226C2724F6A}"/>
              </a:ext>
            </a:extLst>
          </p:cNvPr>
          <p:cNvSpPr/>
          <p:nvPr/>
        </p:nvSpPr>
        <p:spPr>
          <a:xfrm>
            <a:off x="4774153" y="2518684"/>
            <a:ext cx="3165383" cy="22778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B333C2-B688-44C7-A8E1-55B2C4D850D5}"/>
              </a:ext>
            </a:extLst>
          </p:cNvPr>
          <p:cNvSpPr/>
          <p:nvPr/>
        </p:nvSpPr>
        <p:spPr>
          <a:xfrm>
            <a:off x="5146261" y="2857381"/>
            <a:ext cx="276898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Speech and Language Vocabulary building: </a:t>
            </a:r>
          </a:p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Using Shape coding and Makaton, can you choose the right word for the musical instrument exploration?</a:t>
            </a:r>
          </a:p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Quiet/Loud, Fast/Slow 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AE77134-8DD3-4303-9356-A0BE8245DB5D}"/>
              </a:ext>
            </a:extLst>
          </p:cNvPr>
          <p:cNvSpPr/>
          <p:nvPr/>
        </p:nvSpPr>
        <p:spPr>
          <a:xfrm>
            <a:off x="8000996" y="1464100"/>
            <a:ext cx="30421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Fine Motor skills: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libri" panose="020F0502020204030204" pitchFamily="34" charset="0"/>
              </a:rPr>
              <a:t>Mark making (colouring attached to the story)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libri" panose="020F0502020204030204" pitchFamily="34" charset="0"/>
              </a:rPr>
              <a:t>Play dough to strengthen hand muscles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libri" panose="020F0502020204030204" pitchFamily="34" charset="0"/>
              </a:rPr>
              <a:t>Punch holes in a paper plate (cloud) and thread beads on  to pipe cleaners (rain drops)</a:t>
            </a:r>
            <a:endParaRPr lang="en-GB" sz="14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4468C93-E171-4CD9-A8B9-48268DDFAD25}"/>
              </a:ext>
            </a:extLst>
          </p:cNvPr>
          <p:cNvSpPr/>
          <p:nvPr/>
        </p:nvSpPr>
        <p:spPr>
          <a:xfrm>
            <a:off x="26239" y="1836718"/>
            <a:ext cx="3165383" cy="22778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63101F-6563-44CC-A080-ECDC2919193A}"/>
              </a:ext>
            </a:extLst>
          </p:cNvPr>
          <p:cNvSpPr txBox="1"/>
          <p:nvPr/>
        </p:nvSpPr>
        <p:spPr>
          <a:xfrm>
            <a:off x="489821" y="2030969"/>
            <a:ext cx="24537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Whole class input: </a:t>
            </a:r>
          </a:p>
          <a:p>
            <a:r>
              <a:rPr lang="en-GB" sz="1600" dirty="0"/>
              <a:t>Sensory story: </a:t>
            </a:r>
          </a:p>
          <a:p>
            <a:r>
              <a:rPr lang="en-GB" sz="1600" dirty="0"/>
              <a:t>We gather around the table to interact with the objects related to the story (</a:t>
            </a:r>
            <a:r>
              <a:rPr lang="en-GB" sz="1600" dirty="0" err="1"/>
              <a:t>eg.</a:t>
            </a:r>
            <a:r>
              <a:rPr lang="en-GB" sz="1600" dirty="0"/>
              <a:t> vocab for sounds)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7EA776A-6510-40CE-A4E4-4FAA928E6CDD}"/>
              </a:ext>
            </a:extLst>
          </p:cNvPr>
          <p:cNvSpPr/>
          <p:nvPr/>
        </p:nvSpPr>
        <p:spPr>
          <a:xfrm>
            <a:off x="7495241" y="3923167"/>
            <a:ext cx="3165383" cy="22778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75BF599-4CC2-4A8E-9BF2-95B5A07ECEC3}"/>
              </a:ext>
            </a:extLst>
          </p:cNvPr>
          <p:cNvSpPr/>
          <p:nvPr/>
        </p:nvSpPr>
        <p:spPr>
          <a:xfrm>
            <a:off x="7794943" y="4547448"/>
            <a:ext cx="25659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</a:rPr>
              <a:t>Sensory play:</a:t>
            </a:r>
          </a:p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</a:rPr>
              <a:t>Explore the story’s resources to make your own rain stick.  </a:t>
            </a:r>
          </a:p>
          <a:p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7636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21094"/>
            <a:ext cx="8596668" cy="1086196"/>
          </a:xfrm>
        </p:spPr>
        <p:txBody>
          <a:bodyPr/>
          <a:lstStyle/>
          <a:p>
            <a:r>
              <a:rPr lang="en-GB" dirty="0"/>
              <a:t>Communication: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DAD0C-210E-4CC8-A868-C616F22DBB63}"/>
              </a:ext>
            </a:extLst>
          </p:cNvPr>
          <p:cNvSpPr txBox="1"/>
          <p:nvPr/>
        </p:nvSpPr>
        <p:spPr>
          <a:xfrm>
            <a:off x="677334" y="1500615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16A467-6A68-426A-A298-11BCAE7AEEB6}"/>
              </a:ext>
            </a:extLst>
          </p:cNvPr>
          <p:cNvSpPr txBox="1"/>
          <p:nvPr/>
        </p:nvSpPr>
        <p:spPr>
          <a:xfrm>
            <a:off x="2102635" y="5426653"/>
            <a:ext cx="88066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Tapestry: Have you all signed up?  Can you all see it?</a:t>
            </a:r>
            <a:br>
              <a:rPr lang="en-GB" sz="1400" dirty="0"/>
            </a:br>
            <a:r>
              <a:rPr lang="en-GB" sz="1400" dirty="0"/>
              <a:t>Teachers will be uploading a few times a week what we are working on and learning this week.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Teacher meetings:  Meet the teacher 2 times a year.  Teachers will also give you a phone call half-termly to catch up and fill you in on your child’s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EHCP annual reviews: See below 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F1A0DBF-82EF-48D4-9ADF-A6D4AFE32C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643701"/>
              </p:ext>
            </p:extLst>
          </p:nvPr>
        </p:nvGraphicFramePr>
        <p:xfrm>
          <a:off x="1150539" y="1003643"/>
          <a:ext cx="9483301" cy="4191095"/>
        </p:xfrm>
        <a:graphic>
          <a:graphicData uri="http://schemas.openxmlformats.org/drawingml/2006/table">
            <a:tbl>
              <a:tblPr firstRow="1" firstCol="1" bandRow="1"/>
              <a:tblGrid>
                <a:gridCol w="5683813">
                  <a:extLst>
                    <a:ext uri="{9D8B030D-6E8A-4147-A177-3AD203B41FA5}">
                      <a16:colId xmlns:a16="http://schemas.microsoft.com/office/drawing/2014/main" val="2773993532"/>
                    </a:ext>
                  </a:extLst>
                </a:gridCol>
                <a:gridCol w="3799488">
                  <a:extLst>
                    <a:ext uri="{9D8B030D-6E8A-4147-A177-3AD203B41FA5}">
                      <a16:colId xmlns:a16="http://schemas.microsoft.com/office/drawing/2014/main" val="3454545043"/>
                    </a:ext>
                  </a:extLst>
                </a:gridCol>
              </a:tblGrid>
              <a:tr h="4664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 email or phone to office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1" u="sng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3"/>
                        </a:rPr>
                        <a:t>office@westfield.bucks.sch.uk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01628533125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09" marR="56709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 staff via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Tapestry App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09" marR="56709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24667"/>
                  </a:ext>
                </a:extLst>
              </a:tr>
              <a:tr h="37246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From Parents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Absences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Medical updates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Events at home which may affect the child’s day at school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 in drop off or collection arrangements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 issues that have been raised with transport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Payments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Uniform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Queries about </a:t>
                      </a:r>
                      <a:r>
                        <a:rPr lang="en-GB" sz="10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EHCp</a:t>
                      </a: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provision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Queries or concerns for attention of Assistant Heads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From School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Information and consent for trips and events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 newsletter and information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Statutory reports for Annual Reviews of the </a:t>
                      </a:r>
                      <a:r>
                        <a:rPr lang="en-GB" sz="105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EHCp</a:t>
                      </a: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Annual Academic Reports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allocations and invitations to meetings and workshops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Electronic surveys and consultations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Website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Copies of newsletters, accounts of enrichment days and letters recently sent out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Policies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 Dates and diary of events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Uniform List</a:t>
                      </a:r>
                    </a:p>
                  </a:txBody>
                  <a:tcPr marL="56709" marR="56709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From Staff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Progress and developmental steps reached during the week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Updates on day’s or week’s events in class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Reminders about upcoming events/trips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Reporting incidents and accidents if you cannot be reached by phone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event of remote learning, learning tasks and links. </a:t>
                      </a: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From Parents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Lost/forgotten property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Developmental “firsts” that happen at home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09" marR="56709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617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708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EHCP Annual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111" y="1247635"/>
            <a:ext cx="8596668" cy="2419003"/>
          </a:xfrm>
        </p:spPr>
        <p:txBody>
          <a:bodyPr>
            <a:norm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meeting itself: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discuss your contribution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then review the reports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discuss the changes we would like to make for your approval </a:t>
            </a:r>
          </a:p>
          <a:p>
            <a:pPr marL="0" lvl="0" indent="0">
              <a:lnSpc>
                <a:spcPct val="107000"/>
              </a:lnSpc>
              <a:buNone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66111" y="3517096"/>
            <a:ext cx="4294161" cy="1548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the meeting, I will write up the changes and send them off to county and to you to review.  Please check that you are happy with the changes</a:t>
            </a:r>
          </a:p>
          <a:p>
            <a:pPr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B9207E-7E76-4FA2-A05B-DC99648B7A40}"/>
              </a:ext>
            </a:extLst>
          </p:cNvPr>
          <p:cNvPicPr/>
          <p:nvPr/>
        </p:nvPicPr>
        <p:blipFill rotWithShape="1">
          <a:blip r:embed="rId3"/>
          <a:srcRect l="22138" t="19678" r="22410" b="18991"/>
          <a:stretch/>
        </p:blipFill>
        <p:spPr bwMode="auto">
          <a:xfrm>
            <a:off x="6596109" y="3124940"/>
            <a:ext cx="6665978" cy="37790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97489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APDRs </a:t>
            </a:r>
            <a:r>
              <a:rPr lang="en-GB" i="1" dirty="0"/>
              <a:t>Assess-Plan-Do-Review</a:t>
            </a:r>
            <a:r>
              <a:rPr lang="en-GB" dirty="0"/>
              <a:t> 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B872FD-8B1C-4187-8856-29ED8879C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271588"/>
            <a:ext cx="8596312" cy="1698207"/>
          </a:xfrm>
        </p:spPr>
        <p:txBody>
          <a:bodyPr/>
          <a:lstStyle/>
          <a:p>
            <a:r>
              <a:rPr lang="en-GB" sz="1400" dirty="0"/>
              <a:t>APDRs are short termed targets connected to EHCP outcomes</a:t>
            </a:r>
          </a:p>
          <a:p>
            <a:r>
              <a:rPr lang="en-GB" sz="1400" dirty="0"/>
              <a:t>The targets are written by classroom staff, therapists, and senior leadership as applicable </a:t>
            </a:r>
          </a:p>
          <a:p>
            <a:r>
              <a:rPr lang="en-GB" sz="1400" dirty="0"/>
              <a:t>We take the first half term after a child starts to write appropriate targets.  You will receive the targets before October half-term. </a:t>
            </a:r>
          </a:p>
          <a:p>
            <a:r>
              <a:rPr lang="en-GB" sz="1400" dirty="0"/>
              <a:t>You will then receive progress information in February and July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FCF0E-4D7D-4F43-8933-38C536EF513F}"/>
              </a:ext>
            </a:extLst>
          </p:cNvPr>
          <p:cNvSpPr txBox="1"/>
          <p:nvPr/>
        </p:nvSpPr>
        <p:spPr>
          <a:xfrm>
            <a:off x="8433784" y="3632042"/>
            <a:ext cx="138491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December 2021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5BE688-82DB-465A-9F63-F1ED53741ED3}"/>
              </a:ext>
            </a:extLst>
          </p:cNvPr>
          <p:cNvSpPr txBox="1"/>
          <p:nvPr/>
        </p:nvSpPr>
        <p:spPr>
          <a:xfrm>
            <a:off x="8433783" y="4908921"/>
            <a:ext cx="138491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Calibri" panose="020F0502020204030204" pitchFamily="34" charset="0"/>
                <a:cs typeface="Calibri" panose="020F0502020204030204" pitchFamily="34" charset="0"/>
              </a:rPr>
              <a:t>Review</a:t>
            </a:r>
            <a:r>
              <a:rPr lang="en-GB" sz="1000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AA2D52-DEB4-4473-AEFF-23592CE7548B}"/>
              </a:ext>
            </a:extLst>
          </p:cNvPr>
          <p:cNvSpPr/>
          <p:nvPr/>
        </p:nvSpPr>
        <p:spPr>
          <a:xfrm>
            <a:off x="9481351" y="3107184"/>
            <a:ext cx="124288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47DC6C-871F-42DB-9BB7-67CAF7D95F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97" t="35652" r="14790" b="15440"/>
          <a:stretch/>
        </p:blipFill>
        <p:spPr>
          <a:xfrm>
            <a:off x="2503495" y="2894275"/>
            <a:ext cx="8523798" cy="33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02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863" y="281126"/>
            <a:ext cx="2447606" cy="784194"/>
          </a:xfrm>
        </p:spPr>
        <p:txBody>
          <a:bodyPr/>
          <a:lstStyle/>
          <a:p>
            <a:r>
              <a:rPr lang="en-GB" dirty="0"/>
              <a:t>Coming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7666" y="839271"/>
            <a:ext cx="8596668" cy="2479852"/>
          </a:xfrm>
        </p:spPr>
        <p:txBody>
          <a:bodyPr>
            <a:normAutofit fontScale="25000" lnSpcReduction="20000"/>
          </a:bodyPr>
          <a:lstStyle/>
          <a:p>
            <a:endParaRPr lang="en-GB" sz="4000" dirty="0"/>
          </a:p>
          <a:p>
            <a:r>
              <a:rPr lang="en-GB" sz="4400" b="1" dirty="0"/>
              <a:t>21</a:t>
            </a:r>
            <a:r>
              <a:rPr lang="en-GB" sz="4400" b="1" baseline="30000" dirty="0"/>
              <a:t>st</a:t>
            </a:r>
            <a:r>
              <a:rPr lang="en-GB" sz="4400" b="1" dirty="0"/>
              <a:t> and 23</a:t>
            </a:r>
            <a:r>
              <a:rPr lang="en-GB" sz="4400" b="1" baseline="30000" dirty="0"/>
              <a:t>rd</a:t>
            </a:r>
            <a:r>
              <a:rPr lang="en-GB" sz="4400" b="1" dirty="0"/>
              <a:t> October 3.30pm-4.45pm        Meet the Teacher sessions (TEAMS or Face to Face in school)</a:t>
            </a:r>
            <a:endParaRPr lang="en-GB" sz="4400" dirty="0"/>
          </a:p>
          <a:p>
            <a:r>
              <a:rPr lang="en-GB" sz="4400" b="1" dirty="0"/>
              <a:t>24</a:t>
            </a:r>
            <a:r>
              <a:rPr lang="en-GB" sz="4400" b="1" baseline="30000" dirty="0"/>
              <a:t>th</a:t>
            </a:r>
            <a:r>
              <a:rPr lang="en-GB" sz="4400" b="1" dirty="0"/>
              <a:t> and 26</a:t>
            </a:r>
            <a:r>
              <a:rPr lang="en-GB" sz="4400" b="1" baseline="30000" dirty="0"/>
              <a:t>th</a:t>
            </a:r>
            <a:r>
              <a:rPr lang="en-GB" sz="4400" b="1" dirty="0"/>
              <a:t> February 3.30pm-4.45pm        Meet the Teacher sessions (TEAMS or Face to Face in school)</a:t>
            </a:r>
          </a:p>
          <a:p>
            <a:endParaRPr lang="en-GB" sz="4400" dirty="0"/>
          </a:p>
          <a:p>
            <a:endParaRPr lang="en-GB" sz="4400" dirty="0"/>
          </a:p>
          <a:p>
            <a:endParaRPr lang="en-GB" sz="4400" dirty="0"/>
          </a:p>
          <a:p>
            <a:r>
              <a:rPr lang="en-GB" sz="4400" b="1" u="sng" dirty="0"/>
              <a:t>Parent Workshops 1.15pm-2.30pm</a:t>
            </a:r>
            <a:endParaRPr lang="en-GB" sz="4400" dirty="0"/>
          </a:p>
          <a:p>
            <a:r>
              <a:rPr lang="en-GB" sz="4400" dirty="0"/>
              <a:t>21</a:t>
            </a:r>
            <a:r>
              <a:rPr lang="en-GB" sz="4400" baseline="30000" dirty="0"/>
              <a:t>st</a:t>
            </a:r>
            <a:r>
              <a:rPr lang="en-GB" sz="4400" dirty="0"/>
              <a:t> Oct Forest School at Westfield </a:t>
            </a:r>
          </a:p>
          <a:p>
            <a:r>
              <a:rPr lang="en-GB" sz="4400" dirty="0"/>
              <a:t>18</a:t>
            </a:r>
            <a:r>
              <a:rPr lang="en-GB" sz="4400" baseline="30000" dirty="0"/>
              <a:t>th</a:t>
            </a:r>
            <a:r>
              <a:rPr lang="en-GB" sz="4400" dirty="0"/>
              <a:t> Nov Living in the World Curriculum: What is it and how to support your child</a:t>
            </a:r>
          </a:p>
          <a:p>
            <a:r>
              <a:rPr lang="en-GB" sz="4400" dirty="0"/>
              <a:t>11</a:t>
            </a:r>
            <a:r>
              <a:rPr lang="en-GB" sz="4400" baseline="30000" dirty="0"/>
              <a:t>th</a:t>
            </a:r>
            <a:r>
              <a:rPr lang="en-GB" sz="4400" dirty="0"/>
              <a:t> Dec New assessment platform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r>
              <a:rPr lang="en-GB" sz="4400" b="1" u="sng" dirty="0"/>
              <a:t>Parents into school sessions: Timings to be confirmed</a:t>
            </a:r>
            <a:endParaRPr lang="en-GB" sz="4400" dirty="0"/>
          </a:p>
          <a:p>
            <a:r>
              <a:rPr lang="en-GB" sz="4400" b="1" dirty="0"/>
              <a:t>Autumn Term</a:t>
            </a:r>
            <a:endParaRPr lang="en-GB" sz="4400" dirty="0"/>
          </a:p>
          <a:p>
            <a:pPr marL="0" indent="0">
              <a:buNone/>
            </a:pPr>
            <a:r>
              <a:rPr lang="en-GB" sz="4400" dirty="0"/>
              <a:t>20</a:t>
            </a:r>
            <a:r>
              <a:rPr lang="en-GB" sz="4400" baseline="30000" dirty="0"/>
              <a:t>th</a:t>
            </a:r>
            <a:r>
              <a:rPr lang="en-GB" sz="4400" dirty="0"/>
              <a:t> Dec: Apple Base Christmas Party</a:t>
            </a:r>
          </a:p>
          <a:p>
            <a:r>
              <a:rPr lang="en-GB" sz="4400" b="1" dirty="0"/>
              <a:t>Spring Term</a:t>
            </a:r>
            <a:endParaRPr lang="en-GB" sz="4400" dirty="0"/>
          </a:p>
          <a:p>
            <a:pPr marL="0" indent="0">
              <a:buNone/>
            </a:pPr>
            <a:r>
              <a:rPr lang="en-GB" sz="4400" dirty="0"/>
              <a:t>28</a:t>
            </a:r>
            <a:r>
              <a:rPr lang="en-GB" sz="4400" baseline="30000" dirty="0"/>
              <a:t>th</a:t>
            </a:r>
            <a:r>
              <a:rPr lang="en-GB" sz="4400" dirty="0"/>
              <a:t>  March: Apple Base Forest School</a:t>
            </a:r>
          </a:p>
          <a:p>
            <a:r>
              <a:rPr lang="en-GB" sz="4400" b="1" dirty="0"/>
              <a:t>Summer Term</a:t>
            </a:r>
            <a:endParaRPr lang="en-GB" sz="4400" dirty="0"/>
          </a:p>
          <a:p>
            <a:pPr marL="0" indent="0">
              <a:buNone/>
            </a:pPr>
            <a:r>
              <a:rPr lang="en-GB" sz="4400" dirty="0"/>
              <a:t>14</a:t>
            </a:r>
            <a:r>
              <a:rPr lang="en-GB" sz="4400" baseline="30000" dirty="0"/>
              <a:t>th</a:t>
            </a:r>
            <a:r>
              <a:rPr lang="en-GB" sz="4400" dirty="0"/>
              <a:t> July : Apple Base music and movement with Curly Kath</a:t>
            </a: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9889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2382</TotalTime>
  <Words>921</Words>
  <Application>Microsoft Office PowerPoint</Application>
  <PresentationFormat>Widescreen</PresentationFormat>
  <Paragraphs>172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Symbol</vt:lpstr>
      <vt:lpstr>Times New Roman</vt:lpstr>
      <vt:lpstr>Trebuchet MS</vt:lpstr>
      <vt:lpstr>Wingdings 3</vt:lpstr>
      <vt:lpstr>Facet</vt:lpstr>
      <vt:lpstr>Welcome to Apple Tree Base</vt:lpstr>
      <vt:lpstr>Whole School </vt:lpstr>
      <vt:lpstr>PowerPoint Presentation</vt:lpstr>
      <vt:lpstr>PowerPoint Presentation</vt:lpstr>
      <vt:lpstr>PowerPoint Presentation</vt:lpstr>
      <vt:lpstr>A day in Apple Tree base: </vt:lpstr>
      <vt:lpstr>An example lesson in Apple Tree base: </vt:lpstr>
      <vt:lpstr>Communication: </vt:lpstr>
      <vt:lpstr>EHCP Annual Review </vt:lpstr>
      <vt:lpstr>APDRs Assess-Plan-Do-Review </vt:lpstr>
      <vt:lpstr>Coming up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Savage</dc:creator>
  <cp:lastModifiedBy>AH2 </cp:lastModifiedBy>
  <cp:revision>75</cp:revision>
  <cp:lastPrinted>2023-09-19T08:28:14Z</cp:lastPrinted>
  <dcterms:created xsi:type="dcterms:W3CDTF">2021-11-09T15:47:43Z</dcterms:created>
  <dcterms:modified xsi:type="dcterms:W3CDTF">2024-10-18T13:42:52Z</dcterms:modified>
</cp:coreProperties>
</file>