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77" r:id="rId2"/>
    <p:sldId id="258" r:id="rId3"/>
    <p:sldId id="279" r:id="rId4"/>
    <p:sldId id="280" r:id="rId5"/>
    <p:sldId id="281" r:id="rId6"/>
    <p:sldId id="282" r:id="rId7"/>
    <p:sldId id="283" r:id="rId8"/>
    <p:sldId id="284" r:id="rId9"/>
    <p:sldId id="285" r:id="rId10"/>
    <p:sldId id="287" r:id="rId11"/>
    <p:sldId id="288" r:id="rId12"/>
    <p:sldId id="289" r:id="rId13"/>
    <p:sldId id="267" r:id="rId14"/>
  </p:sldIdLst>
  <p:sldSz cx="9144000" cy="6858000" type="screen4x3"/>
  <p:notesSz cx="6858000" cy="9144000"/>
  <p:embeddedFontLst>
    <p:embeddedFont>
      <p:font typeface="Calibri" panose="020F0502020204030204" pitchFamily="34" charset="0"/>
      <p:regular r:id="rId17"/>
      <p:bold r:id="rId18"/>
      <p:italic r:id="rId19"/>
      <p:boldItalic r:id="rId20"/>
    </p:embeddedFont>
    <p:embeddedFont>
      <p:font typeface="Roboto" panose="020B0604020202020204" charset="0"/>
      <p:regular r:id="rId21"/>
      <p:bold r:id="rId22"/>
      <p:italic r:id="rId23"/>
      <p:boldItalic r:id="rId24"/>
    </p:embeddedFont>
    <p:embeddedFont>
      <p:font typeface="Twinkl" panose="020B0604020202020204" charset="0"/>
      <p:regular r:id="rId25"/>
      <p:bold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8216"/>
    <a:srgbClr val="E6007F"/>
    <a:srgbClr val="EDBCD9"/>
    <a:srgbClr val="D0E09B"/>
    <a:srgbClr val="FFE000"/>
    <a:srgbClr val="FFEDAA"/>
    <a:srgbClr val="26B7BC"/>
    <a:srgbClr val="DE1E5A"/>
    <a:srgbClr val="00A8E7"/>
    <a:srgbClr val="00973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05" autoAdjust="0"/>
    <p:restoredTop sz="94660"/>
  </p:normalViewPr>
  <p:slideViewPr>
    <p:cSldViewPr snapToGrid="0" showGuides="1">
      <p:cViewPr varScale="1">
        <p:scale>
          <a:sx n="85" d="100"/>
          <a:sy n="85" d="100"/>
        </p:scale>
        <p:origin x="948" y="84"/>
      </p:cViewPr>
      <p:guideLst>
        <p:guide orient="horz" pos="2183"/>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7.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16/11/2023</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16/11/2023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GB"/>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GB"/>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17.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21.png"/><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08442"/>
            <a:ext cx="8220075" cy="652318"/>
          </a:xfrm>
        </p:spPr>
        <p:txBody>
          <a:bodyPr/>
          <a:lstStyle/>
          <a:p>
            <a:pPr algn="ctr"/>
            <a:r>
              <a:rPr lang="en-GB" altLang="en-US" sz="2800" dirty="0">
                <a:solidFill>
                  <a:srgbClr val="0070C0"/>
                </a:solidFill>
                <a:latin typeface="Roboto" panose="02000000000000000000" pitchFamily="2" charset="0"/>
                <a:ea typeface="Roboto" panose="02000000000000000000" pitchFamily="2" charset="0"/>
                <a:cs typeface="Arial" panose="020B0604020202020204" pitchFamily="34" charset="0"/>
              </a:rPr>
              <a:t>Disclaimer/s</a:t>
            </a:r>
          </a:p>
        </p:txBody>
      </p:sp>
      <p:sp>
        <p:nvSpPr>
          <p:cNvPr id="14" name="Title 2"/>
          <p:cNvSpPr>
            <a:spLocks/>
          </p:cNvSpPr>
          <p:nvPr/>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10" name="Group 9"/>
          <p:cNvGrpSpPr/>
          <p:nvPr/>
        </p:nvGrpSpPr>
        <p:grpSpPr>
          <a:xfrm>
            <a:off x="743837" y="1471737"/>
            <a:ext cx="7644513" cy="2295228"/>
            <a:chOff x="743837" y="1344834"/>
            <a:chExt cx="7644513" cy="2295228"/>
          </a:xfrm>
        </p:grpSpPr>
        <p:sp>
          <p:nvSpPr>
            <p:cNvPr id="6" name="Rectangle 5"/>
            <p:cNvSpPr/>
            <p:nvPr/>
          </p:nvSpPr>
          <p:spPr>
            <a:xfrm>
              <a:off x="743837" y="1344834"/>
              <a:ext cx="1266195" cy="27396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8" name="Rectangle 7"/>
            <p:cNvSpPr/>
            <p:nvPr/>
          </p:nvSpPr>
          <p:spPr>
            <a:xfrm>
              <a:off x="755650" y="1618794"/>
              <a:ext cx="7632700"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2" name="Rectangle 1"/>
          <p:cNvSpPr/>
          <p:nvPr/>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Tree>
    <p:extLst>
      <p:ext uri="{BB962C8B-B14F-4D97-AF65-F5344CB8AC3E}">
        <p14:creationId xmlns:p14="http://schemas.microsoft.com/office/powerpoint/2010/main" val="28629749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ackground" descr="Diagram&#10;&#10;Description automatically generated">
            <a:extLst>
              <a:ext uri="{FF2B5EF4-FFF2-40B4-BE49-F238E27FC236}">
                <a16:creationId xmlns:a16="http://schemas.microsoft.com/office/drawing/2014/main" id="{0A6AEE8B-6C12-5446-8DCE-036BB973D2A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7383" y="236744"/>
            <a:ext cx="8769234" cy="6384512"/>
          </a:xfrm>
          <a:prstGeom prst="roundRect">
            <a:avLst>
              <a:gd name="adj" fmla="val 2546"/>
            </a:avLst>
          </a:prstGeom>
          <a:ln w="38100">
            <a:solidFill>
              <a:schemeClr val="tx1"/>
            </a:solidFill>
          </a:ln>
        </p:spPr>
      </p:pic>
      <p:pic>
        <p:nvPicPr>
          <p:cNvPr id="5" name="Dentist">
            <a:extLst>
              <a:ext uri="{FF2B5EF4-FFF2-40B4-BE49-F238E27FC236}">
                <a16:creationId xmlns:a16="http://schemas.microsoft.com/office/drawing/2014/main" id="{76B8354D-1338-0F46-B9B7-15D6EE46466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920" t="-819" r="1920" b="31727"/>
          <a:stretch/>
        </p:blipFill>
        <p:spPr>
          <a:xfrm>
            <a:off x="1359219" y="1900718"/>
            <a:ext cx="1620287" cy="4957281"/>
          </a:xfrm>
          <a:prstGeom prst="rect">
            <a:avLst/>
          </a:prstGeom>
        </p:spPr>
      </p:pic>
      <p:sp>
        <p:nvSpPr>
          <p:cNvPr id="6" name="Speech bubble">
            <a:extLst>
              <a:ext uri="{FF2B5EF4-FFF2-40B4-BE49-F238E27FC236}">
                <a16:creationId xmlns:a16="http://schemas.microsoft.com/office/drawing/2014/main" id="{6067FE58-A29F-5F40-B6A9-3EC00607FEFB}"/>
              </a:ext>
            </a:extLst>
          </p:cNvPr>
          <p:cNvSpPr/>
          <p:nvPr/>
        </p:nvSpPr>
        <p:spPr>
          <a:xfrm>
            <a:off x="3114261" y="1023157"/>
            <a:ext cx="4227443" cy="1160713"/>
          </a:xfrm>
          <a:prstGeom prst="wedgeRoundRectCallout">
            <a:avLst>
              <a:gd name="adj1" fmla="val -40269"/>
              <a:gd name="adj2" fmla="val 80682"/>
              <a:gd name="adj3" fmla="val 16667"/>
            </a:avLst>
          </a:prstGeom>
          <a:solidFill>
            <a:schemeClr val="bg1"/>
          </a:solidFill>
          <a:ln w="38100">
            <a:solidFill>
              <a:srgbClr val="00407D"/>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solidFill>
                  <a:schemeClr val="tx1"/>
                </a:solidFill>
              </a:rPr>
              <a:t>Welcome to the dentist’s. </a:t>
            </a:r>
          </a:p>
          <a:p>
            <a:pPr algn="ctr"/>
            <a:r>
              <a:rPr lang="en-GB" dirty="0">
                <a:solidFill>
                  <a:schemeClr val="tx1"/>
                </a:solidFill>
              </a:rPr>
              <a:t>I am so pleased that you have come to show us your lovely smile!</a:t>
            </a:r>
          </a:p>
        </p:txBody>
      </p:sp>
      <p:sp>
        <p:nvSpPr>
          <p:cNvPr id="7" name="Speech bubble 2">
            <a:extLst>
              <a:ext uri="{FF2B5EF4-FFF2-40B4-BE49-F238E27FC236}">
                <a16:creationId xmlns:a16="http://schemas.microsoft.com/office/drawing/2014/main" id="{F53EA8A3-03A5-B24C-B22E-E87A5943E1EB}"/>
              </a:ext>
            </a:extLst>
          </p:cNvPr>
          <p:cNvSpPr/>
          <p:nvPr/>
        </p:nvSpPr>
        <p:spPr>
          <a:xfrm>
            <a:off x="3114260" y="1023157"/>
            <a:ext cx="4227443" cy="1160713"/>
          </a:xfrm>
          <a:prstGeom prst="wedgeRoundRectCallout">
            <a:avLst>
              <a:gd name="adj1" fmla="val -40269"/>
              <a:gd name="adj2" fmla="val 80682"/>
              <a:gd name="adj3" fmla="val 16667"/>
            </a:avLst>
          </a:prstGeom>
          <a:solidFill>
            <a:schemeClr val="bg1"/>
          </a:solidFill>
          <a:ln w="38100">
            <a:solidFill>
              <a:srgbClr val="00407D"/>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solidFill>
                  <a:schemeClr val="tx1"/>
                </a:solidFill>
              </a:rPr>
              <a:t>This is the waiting area. Sometimes, if the dentist is busy, you wait here until they are ready to see you. </a:t>
            </a:r>
          </a:p>
        </p:txBody>
      </p:sp>
    </p:spTree>
    <p:extLst>
      <p:ext uri="{BB962C8B-B14F-4D97-AF65-F5344CB8AC3E}">
        <p14:creationId xmlns:p14="http://schemas.microsoft.com/office/powerpoint/2010/main" val="4040815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900" decel="100000" fill="hold"/>
                                        <p:tgtEl>
                                          <p:spTgt spid="5"/>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10" presetClass="entr" presetSubtype="0" fill="hold" grpId="0" nodeType="afterEffect">
                                  <p:stCondLst>
                                    <p:cond delay="50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dissolve">
                                      <p:cBhvr>
                                        <p:cTn id="19"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ackground" descr="Diagram&#10;&#10;Description automatically generated">
            <a:extLst>
              <a:ext uri="{FF2B5EF4-FFF2-40B4-BE49-F238E27FC236}">
                <a16:creationId xmlns:a16="http://schemas.microsoft.com/office/drawing/2014/main" id="{0A6AEE8B-6C12-5446-8DCE-036BB973D2A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7383" y="236744"/>
            <a:ext cx="8769234" cy="6384512"/>
          </a:xfrm>
          <a:prstGeom prst="roundRect">
            <a:avLst>
              <a:gd name="adj" fmla="val 2546"/>
            </a:avLst>
          </a:prstGeom>
          <a:ln w="38100">
            <a:solidFill>
              <a:schemeClr val="tx1"/>
            </a:solidFill>
          </a:ln>
        </p:spPr>
      </p:pic>
      <p:pic>
        <p:nvPicPr>
          <p:cNvPr id="5" name="Dentist" descr="A picture containing clipart&#10;&#10;Description automatically generated">
            <a:extLst>
              <a:ext uri="{FF2B5EF4-FFF2-40B4-BE49-F238E27FC236}">
                <a16:creationId xmlns:a16="http://schemas.microsoft.com/office/drawing/2014/main" id="{76B8354D-1338-0F46-B9B7-15D6EE46466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31844"/>
          <a:stretch/>
        </p:blipFill>
        <p:spPr>
          <a:xfrm>
            <a:off x="851318" y="2183871"/>
            <a:ext cx="2140491" cy="4674130"/>
          </a:xfrm>
          <a:prstGeom prst="rect">
            <a:avLst/>
          </a:prstGeom>
        </p:spPr>
      </p:pic>
      <p:sp>
        <p:nvSpPr>
          <p:cNvPr id="7" name="Speech bubble 2">
            <a:extLst>
              <a:ext uri="{FF2B5EF4-FFF2-40B4-BE49-F238E27FC236}">
                <a16:creationId xmlns:a16="http://schemas.microsoft.com/office/drawing/2014/main" id="{F53EA8A3-03A5-B24C-B22E-E87A5943E1EB}"/>
              </a:ext>
            </a:extLst>
          </p:cNvPr>
          <p:cNvSpPr/>
          <p:nvPr/>
        </p:nvSpPr>
        <p:spPr>
          <a:xfrm>
            <a:off x="385237" y="629951"/>
            <a:ext cx="2606572" cy="1160713"/>
          </a:xfrm>
          <a:prstGeom prst="wedgeRoundRectCallout">
            <a:avLst>
              <a:gd name="adj1" fmla="val -7491"/>
              <a:gd name="adj2" fmla="val 89816"/>
              <a:gd name="adj3" fmla="val 16667"/>
            </a:avLst>
          </a:prstGeom>
          <a:solidFill>
            <a:schemeClr val="bg1"/>
          </a:solidFill>
          <a:ln w="38100">
            <a:solidFill>
              <a:srgbClr val="00407D"/>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tx1"/>
                </a:solidFill>
              </a:rPr>
              <a:t>I am a dentist. I help you to keep your teeth healthy and clean. </a:t>
            </a:r>
          </a:p>
        </p:txBody>
      </p:sp>
      <p:pic>
        <p:nvPicPr>
          <p:cNvPr id="9" name="Nurse">
            <a:extLst>
              <a:ext uri="{FF2B5EF4-FFF2-40B4-BE49-F238E27FC236}">
                <a16:creationId xmlns:a16="http://schemas.microsoft.com/office/drawing/2014/main" id="{B476DED4-18BA-844F-98D6-C6C919FA280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4713" r="-4203" b="31778"/>
          <a:stretch/>
        </p:blipFill>
        <p:spPr>
          <a:xfrm>
            <a:off x="3027125" y="2183871"/>
            <a:ext cx="2865820" cy="4674130"/>
          </a:xfrm>
          <a:prstGeom prst="rect">
            <a:avLst/>
          </a:prstGeom>
        </p:spPr>
      </p:pic>
      <p:sp>
        <p:nvSpPr>
          <p:cNvPr id="10" name="Speech bubble 2">
            <a:extLst>
              <a:ext uri="{FF2B5EF4-FFF2-40B4-BE49-F238E27FC236}">
                <a16:creationId xmlns:a16="http://schemas.microsoft.com/office/drawing/2014/main" id="{18BCB0B7-3983-1447-9ED2-7CB84F1B3A6C}"/>
              </a:ext>
            </a:extLst>
          </p:cNvPr>
          <p:cNvSpPr/>
          <p:nvPr/>
        </p:nvSpPr>
        <p:spPr>
          <a:xfrm>
            <a:off x="3286373" y="629950"/>
            <a:ext cx="2606572" cy="1160713"/>
          </a:xfrm>
          <a:prstGeom prst="wedgeRoundRectCallout">
            <a:avLst>
              <a:gd name="adj1" fmla="val -4441"/>
              <a:gd name="adj2" fmla="val 76115"/>
              <a:gd name="adj3" fmla="val 16667"/>
            </a:avLst>
          </a:prstGeom>
          <a:solidFill>
            <a:schemeClr val="bg1"/>
          </a:solidFill>
          <a:ln w="38100">
            <a:solidFill>
              <a:srgbClr val="00407D"/>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tx1"/>
                </a:solidFill>
              </a:rPr>
              <a:t>I am a dental nurse. I help the dentist and care for your teeth.   </a:t>
            </a:r>
          </a:p>
        </p:txBody>
      </p:sp>
      <p:pic>
        <p:nvPicPr>
          <p:cNvPr id="11" name="Receptionist">
            <a:extLst>
              <a:ext uri="{FF2B5EF4-FFF2-40B4-BE49-F238E27FC236}">
                <a16:creationId xmlns:a16="http://schemas.microsoft.com/office/drawing/2014/main" id="{922A0E34-0EDF-8F41-81F9-50897FEC3AB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1109" b="24135"/>
          <a:stretch/>
        </p:blipFill>
        <p:spPr>
          <a:xfrm>
            <a:off x="6805154" y="2183868"/>
            <a:ext cx="1371282" cy="4674130"/>
          </a:xfrm>
          <a:prstGeom prst="rect">
            <a:avLst/>
          </a:prstGeom>
        </p:spPr>
      </p:pic>
      <p:sp>
        <p:nvSpPr>
          <p:cNvPr id="12" name="Speech bubble 2">
            <a:extLst>
              <a:ext uri="{FF2B5EF4-FFF2-40B4-BE49-F238E27FC236}">
                <a16:creationId xmlns:a16="http://schemas.microsoft.com/office/drawing/2014/main" id="{D6384A71-D4D9-CA49-A0F7-F749A45A5241}"/>
              </a:ext>
            </a:extLst>
          </p:cNvPr>
          <p:cNvSpPr/>
          <p:nvPr/>
        </p:nvSpPr>
        <p:spPr>
          <a:xfrm>
            <a:off x="6187509" y="629949"/>
            <a:ext cx="2606572" cy="1160713"/>
          </a:xfrm>
          <a:prstGeom prst="wedgeRoundRectCallout">
            <a:avLst>
              <a:gd name="adj1" fmla="val 9287"/>
              <a:gd name="adj2" fmla="val 79540"/>
              <a:gd name="adj3" fmla="val 16667"/>
            </a:avLst>
          </a:prstGeom>
          <a:solidFill>
            <a:schemeClr val="bg1"/>
          </a:solidFill>
          <a:ln w="38100">
            <a:solidFill>
              <a:srgbClr val="00407D"/>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tx1"/>
                </a:solidFill>
              </a:rPr>
              <a:t>I am a receptionist. I help to book your appointments. </a:t>
            </a:r>
          </a:p>
        </p:txBody>
      </p:sp>
    </p:spTree>
    <p:extLst>
      <p:ext uri="{BB962C8B-B14F-4D97-AF65-F5344CB8AC3E}">
        <p14:creationId xmlns:p14="http://schemas.microsoft.com/office/powerpoint/2010/main" val="979235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1500"/>
                            </p:stCondLst>
                            <p:childTnLst>
                              <p:par>
                                <p:cTn id="9" presetID="22" presetClass="entr" presetSubtype="4"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500"/>
                                        <p:tgtEl>
                                          <p:spTgt spid="7"/>
                                        </p:tgtEl>
                                      </p:cBhvr>
                                    </p:animEffect>
                                  </p:childTnLst>
                                </p:cTn>
                              </p:par>
                            </p:childTnLst>
                          </p:cTn>
                        </p:par>
                        <p:par>
                          <p:cTn id="12" fill="hold">
                            <p:stCondLst>
                              <p:cond delay="2000"/>
                            </p:stCondLst>
                            <p:childTnLst>
                              <p:par>
                                <p:cTn id="13" presetID="10" presetClass="entr" presetSubtype="0" fill="hold" nodeType="afterEffect">
                                  <p:stCondLst>
                                    <p:cond delay="15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p:stCondLst>
                              <p:cond delay="4000"/>
                            </p:stCondLst>
                            <p:childTnLst>
                              <p:par>
                                <p:cTn id="17" presetID="22" presetClass="entr" presetSubtype="4"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down)">
                                      <p:cBhvr>
                                        <p:cTn id="19" dur="500"/>
                                        <p:tgtEl>
                                          <p:spTgt spid="10"/>
                                        </p:tgtEl>
                                      </p:cBhvr>
                                    </p:animEffect>
                                  </p:childTnLst>
                                </p:cTn>
                              </p:par>
                            </p:childTnLst>
                          </p:cTn>
                        </p:par>
                        <p:par>
                          <p:cTn id="20" fill="hold">
                            <p:stCondLst>
                              <p:cond delay="4500"/>
                            </p:stCondLst>
                            <p:childTnLst>
                              <p:par>
                                <p:cTn id="21" presetID="10" presetClass="entr" presetSubtype="0" fill="hold" nodeType="afterEffect">
                                  <p:stCondLst>
                                    <p:cond delay="150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par>
                          <p:cTn id="24" fill="hold">
                            <p:stCondLst>
                              <p:cond delay="6500"/>
                            </p:stCondLst>
                            <p:childTnLst>
                              <p:par>
                                <p:cTn id="25" presetID="22" presetClass="entr" presetSubtype="4"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down)">
                                      <p:cBhvr>
                                        <p:cTn id="2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ackground">
            <a:extLst>
              <a:ext uri="{FF2B5EF4-FFF2-40B4-BE49-F238E27FC236}">
                <a16:creationId xmlns:a16="http://schemas.microsoft.com/office/drawing/2014/main" id="{0A6AEE8B-6C12-5446-8DCE-036BB973D2A5}"/>
              </a:ext>
            </a:extLst>
          </p:cNvPr>
          <p:cNvPicPr>
            <a:picLocks noChangeAspect="1"/>
          </p:cNvPicPr>
          <p:nvPr/>
        </p:nvPicPr>
        <p:blipFill>
          <a:blip r:embed="rId2" cstate="print">
            <a:extLst>
              <a:ext uri="{28A0092B-C50C-407E-A947-70E740481C1C}">
                <a14:useLocalDpi xmlns:a14="http://schemas.microsoft.com/office/drawing/2010/main" val="0"/>
              </a:ext>
            </a:extLst>
          </a:blip>
          <a:srcRect l="1428" r="1428"/>
          <a:stretch/>
        </p:blipFill>
        <p:spPr>
          <a:xfrm>
            <a:off x="187383" y="236744"/>
            <a:ext cx="8769234" cy="6384512"/>
          </a:xfrm>
          <a:prstGeom prst="roundRect">
            <a:avLst>
              <a:gd name="adj" fmla="val 2546"/>
            </a:avLst>
          </a:prstGeom>
          <a:ln w="38100">
            <a:solidFill>
              <a:schemeClr val="tx1"/>
            </a:solidFill>
          </a:ln>
        </p:spPr>
      </p:pic>
      <p:pic>
        <p:nvPicPr>
          <p:cNvPr id="5" name="Dentist" descr="A picture containing clipart&#10;&#10;Description automatically generated">
            <a:extLst>
              <a:ext uri="{FF2B5EF4-FFF2-40B4-BE49-F238E27FC236}">
                <a16:creationId xmlns:a16="http://schemas.microsoft.com/office/drawing/2014/main" id="{76B8354D-1338-0F46-B9B7-15D6EE46466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29491"/>
          <a:stretch/>
        </p:blipFill>
        <p:spPr>
          <a:xfrm>
            <a:off x="5642125" y="2022519"/>
            <a:ext cx="2140491" cy="4835481"/>
          </a:xfrm>
          <a:prstGeom prst="rect">
            <a:avLst/>
          </a:prstGeom>
        </p:spPr>
      </p:pic>
      <p:sp>
        <p:nvSpPr>
          <p:cNvPr id="7" name="Speech bubble 2">
            <a:extLst>
              <a:ext uri="{FF2B5EF4-FFF2-40B4-BE49-F238E27FC236}">
                <a16:creationId xmlns:a16="http://schemas.microsoft.com/office/drawing/2014/main" id="{F53EA8A3-03A5-B24C-B22E-E87A5943E1EB}"/>
              </a:ext>
            </a:extLst>
          </p:cNvPr>
          <p:cNvSpPr/>
          <p:nvPr/>
        </p:nvSpPr>
        <p:spPr>
          <a:xfrm>
            <a:off x="3644347" y="549275"/>
            <a:ext cx="4996357" cy="1160713"/>
          </a:xfrm>
          <a:prstGeom prst="wedgeRoundRectCallout">
            <a:avLst>
              <a:gd name="adj1" fmla="val -333"/>
              <a:gd name="adj2" fmla="val 84827"/>
              <a:gd name="adj3" fmla="val 16667"/>
            </a:avLst>
          </a:prstGeom>
          <a:solidFill>
            <a:schemeClr val="bg1"/>
          </a:solidFill>
          <a:ln w="38100">
            <a:solidFill>
              <a:srgbClr val="00407D"/>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When the dentist is ready, you will come into a room like this. There are lots of things to see in this room. Let me show you around. </a:t>
            </a:r>
          </a:p>
        </p:txBody>
      </p:sp>
    </p:spTree>
    <p:extLst>
      <p:ext uri="{BB962C8B-B14F-4D97-AF65-F5344CB8AC3E}">
        <p14:creationId xmlns:p14="http://schemas.microsoft.com/office/powerpoint/2010/main" val="3124156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900" decel="100000" fill="hold"/>
                                        <p:tgtEl>
                                          <p:spTgt spid="5"/>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par>
                          <p:cTn id="11" fill="hold">
                            <p:stCondLst>
                              <p:cond delay="15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ackground">
            <a:extLst>
              <a:ext uri="{FF2B5EF4-FFF2-40B4-BE49-F238E27FC236}">
                <a16:creationId xmlns:a16="http://schemas.microsoft.com/office/drawing/2014/main" id="{0A6AEE8B-6C12-5446-8DCE-036BB973D2A5}"/>
              </a:ext>
            </a:extLst>
          </p:cNvPr>
          <p:cNvPicPr>
            <a:picLocks noChangeAspect="1"/>
          </p:cNvPicPr>
          <p:nvPr/>
        </p:nvPicPr>
        <p:blipFill>
          <a:blip r:embed="rId2" cstate="print">
            <a:extLst>
              <a:ext uri="{28A0092B-C50C-407E-A947-70E740481C1C}">
                <a14:useLocalDpi xmlns:a14="http://schemas.microsoft.com/office/drawing/2010/main" val="0"/>
              </a:ext>
            </a:extLst>
          </a:blip>
          <a:srcRect l="1428" r="1428"/>
          <a:stretch/>
        </p:blipFill>
        <p:spPr>
          <a:xfrm>
            <a:off x="187383" y="236744"/>
            <a:ext cx="8769234" cy="6384512"/>
          </a:xfrm>
          <a:prstGeom prst="roundRect">
            <a:avLst>
              <a:gd name="adj" fmla="val 2546"/>
            </a:avLst>
          </a:prstGeom>
          <a:ln w="38100">
            <a:solidFill>
              <a:schemeClr val="tx1"/>
            </a:solidFill>
          </a:ln>
        </p:spPr>
      </p:pic>
      <p:pic>
        <p:nvPicPr>
          <p:cNvPr id="5" name="Dentist" descr="A picture containing clipart&#10;&#10;Description automatically generated">
            <a:extLst>
              <a:ext uri="{FF2B5EF4-FFF2-40B4-BE49-F238E27FC236}">
                <a16:creationId xmlns:a16="http://schemas.microsoft.com/office/drawing/2014/main" id="{76B8354D-1338-0F46-B9B7-15D6EE46466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57425"/>
          <a:stretch/>
        </p:blipFill>
        <p:spPr>
          <a:xfrm>
            <a:off x="4767481" y="3003183"/>
            <a:ext cx="2826014" cy="3854817"/>
          </a:xfrm>
          <a:prstGeom prst="rect">
            <a:avLst/>
          </a:prstGeom>
        </p:spPr>
      </p:pic>
      <p:sp>
        <p:nvSpPr>
          <p:cNvPr id="7" name="Speech bubble 2">
            <a:extLst>
              <a:ext uri="{FF2B5EF4-FFF2-40B4-BE49-F238E27FC236}">
                <a16:creationId xmlns:a16="http://schemas.microsoft.com/office/drawing/2014/main" id="{F53EA8A3-03A5-B24C-B22E-E87A5943E1EB}"/>
              </a:ext>
            </a:extLst>
          </p:cNvPr>
          <p:cNvSpPr/>
          <p:nvPr/>
        </p:nvSpPr>
        <p:spPr>
          <a:xfrm>
            <a:off x="4867136" y="426673"/>
            <a:ext cx="3737114" cy="2386581"/>
          </a:xfrm>
          <a:prstGeom prst="wedgeRoundRectCallout">
            <a:avLst>
              <a:gd name="adj1" fmla="val 7823"/>
              <a:gd name="adj2" fmla="val 69279"/>
              <a:gd name="adj3" fmla="val 16667"/>
            </a:avLst>
          </a:prstGeom>
          <a:solidFill>
            <a:srgbClr val="D0E09B"/>
          </a:solidFill>
          <a:ln w="38100">
            <a:solidFill>
              <a:srgbClr val="00973F"/>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This is the special dentist chair. </a:t>
            </a:r>
          </a:p>
          <a:p>
            <a:r>
              <a:rPr lang="en-GB" dirty="0">
                <a:solidFill>
                  <a:schemeClr val="tx1"/>
                </a:solidFill>
              </a:rPr>
              <a:t>The chair moves slowly up and down, which is lots of fun!</a:t>
            </a:r>
          </a:p>
          <a:p>
            <a:br>
              <a:rPr lang="en-GB" dirty="0">
                <a:solidFill>
                  <a:schemeClr val="tx1"/>
                </a:solidFill>
              </a:rPr>
            </a:br>
            <a:r>
              <a:rPr lang="en-GB" dirty="0">
                <a:solidFill>
                  <a:schemeClr val="tx1"/>
                </a:solidFill>
              </a:rPr>
              <a:t>It helps to lie you backwards so that the dentist can easily see inside your open mouth. </a:t>
            </a:r>
          </a:p>
        </p:txBody>
      </p:sp>
    </p:spTree>
    <p:extLst>
      <p:ext uri="{BB962C8B-B14F-4D97-AF65-F5344CB8AC3E}">
        <p14:creationId xmlns:p14="http://schemas.microsoft.com/office/powerpoint/2010/main" val="867774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val 11">
            <a:extLst>
              <a:ext uri="{FF2B5EF4-FFF2-40B4-BE49-F238E27FC236}">
                <a16:creationId xmlns:a16="http://schemas.microsoft.com/office/drawing/2014/main" id="{2692BD51-6DB4-7F4A-B192-894E9B6AB2F4}"/>
              </a:ext>
            </a:extLst>
          </p:cNvPr>
          <p:cNvSpPr/>
          <p:nvPr/>
        </p:nvSpPr>
        <p:spPr>
          <a:xfrm>
            <a:off x="1078372" y="2355367"/>
            <a:ext cx="3613287" cy="3613287"/>
          </a:xfrm>
          <a:prstGeom prst="ellipse">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Speech bubble 2">
            <a:extLst>
              <a:ext uri="{FF2B5EF4-FFF2-40B4-BE49-F238E27FC236}">
                <a16:creationId xmlns:a16="http://schemas.microsoft.com/office/drawing/2014/main" id="{F98A0B71-4F46-B840-94CD-D291FAF9CB30}"/>
              </a:ext>
            </a:extLst>
          </p:cNvPr>
          <p:cNvSpPr/>
          <p:nvPr/>
        </p:nvSpPr>
        <p:spPr>
          <a:xfrm>
            <a:off x="3630838" y="765175"/>
            <a:ext cx="3737114" cy="1467180"/>
          </a:xfrm>
          <a:prstGeom prst="wedgeRoundRectCallout">
            <a:avLst>
              <a:gd name="adj1" fmla="val 42626"/>
              <a:gd name="adj2" fmla="val 85661"/>
              <a:gd name="adj3" fmla="val 16667"/>
            </a:avLst>
          </a:prstGeom>
          <a:solidFill>
            <a:srgbClr val="D0E09B"/>
          </a:solidFill>
          <a:ln w="38100">
            <a:solidFill>
              <a:srgbClr val="00973F"/>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Sometimes, you might be asked to wear some safety glasses, like these. This is just to stop anything getting in your eyes. </a:t>
            </a:r>
          </a:p>
        </p:txBody>
      </p:sp>
      <p:pic>
        <p:nvPicPr>
          <p:cNvPr id="8" name="Picture 7" descr="A picture containing text, tableware, dishware&#10;&#10;Description automatically generated">
            <a:extLst>
              <a:ext uri="{FF2B5EF4-FFF2-40B4-BE49-F238E27FC236}">
                <a16:creationId xmlns:a16="http://schemas.microsoft.com/office/drawing/2014/main" id="{E081FCE6-DFB1-8E4B-86E4-F8232AE6DF4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8690" y="2813254"/>
            <a:ext cx="4899806" cy="2511348"/>
          </a:xfrm>
          <a:prstGeom prst="rect">
            <a:avLst/>
          </a:prstGeom>
        </p:spPr>
      </p:pic>
      <p:pic>
        <p:nvPicPr>
          <p:cNvPr id="11" name="Nurse">
            <a:extLst>
              <a:ext uri="{FF2B5EF4-FFF2-40B4-BE49-F238E27FC236}">
                <a16:creationId xmlns:a16="http://schemas.microsoft.com/office/drawing/2014/main" id="{75396819-C815-0245-B35A-52029407A97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713" r="-4203" b="30017"/>
          <a:stretch/>
        </p:blipFill>
        <p:spPr>
          <a:xfrm>
            <a:off x="5890830" y="2063195"/>
            <a:ext cx="2865820" cy="4794805"/>
          </a:xfrm>
          <a:prstGeom prst="rect">
            <a:avLst/>
          </a:prstGeom>
        </p:spPr>
      </p:pic>
    </p:spTree>
    <p:extLst>
      <p:ext uri="{BB962C8B-B14F-4D97-AF65-F5344CB8AC3E}">
        <p14:creationId xmlns:p14="http://schemas.microsoft.com/office/powerpoint/2010/main" val="2532325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1000"/>
                            </p:stCondLst>
                            <p:childTnLst>
                              <p:par>
                                <p:cTn id="9" presetID="10" presetClass="entr" presetSubtype="0" fill="hold" grpId="0" nodeType="afterEffect">
                                  <p:stCondLst>
                                    <p:cond delay="50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val 11">
            <a:extLst>
              <a:ext uri="{FF2B5EF4-FFF2-40B4-BE49-F238E27FC236}">
                <a16:creationId xmlns:a16="http://schemas.microsoft.com/office/drawing/2014/main" id="{2692BD51-6DB4-7F4A-B192-894E9B6AB2F4}"/>
              </a:ext>
            </a:extLst>
          </p:cNvPr>
          <p:cNvSpPr/>
          <p:nvPr/>
        </p:nvSpPr>
        <p:spPr>
          <a:xfrm>
            <a:off x="1078372" y="2355367"/>
            <a:ext cx="3613287" cy="3613287"/>
          </a:xfrm>
          <a:prstGeom prst="ellipse">
            <a:avLst/>
          </a:prstGeom>
          <a:solidFill>
            <a:srgbClr val="F082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Speech bubble 2">
            <a:extLst>
              <a:ext uri="{FF2B5EF4-FFF2-40B4-BE49-F238E27FC236}">
                <a16:creationId xmlns:a16="http://schemas.microsoft.com/office/drawing/2014/main" id="{F98A0B71-4F46-B840-94CD-D291FAF9CB30}"/>
              </a:ext>
            </a:extLst>
          </p:cNvPr>
          <p:cNvSpPr/>
          <p:nvPr/>
        </p:nvSpPr>
        <p:spPr>
          <a:xfrm>
            <a:off x="3630838" y="918409"/>
            <a:ext cx="3737114" cy="1160713"/>
          </a:xfrm>
          <a:prstGeom prst="wedgeRoundRectCallout">
            <a:avLst>
              <a:gd name="adj1" fmla="val 42626"/>
              <a:gd name="adj2" fmla="val 85661"/>
              <a:gd name="adj3" fmla="val 16667"/>
            </a:avLst>
          </a:prstGeom>
          <a:solidFill>
            <a:srgbClr val="D0E09B"/>
          </a:solidFill>
          <a:ln w="38100">
            <a:solidFill>
              <a:srgbClr val="00973F"/>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The dentist may also wear a face mask. This is to keep everyone safe from any germs.</a:t>
            </a:r>
          </a:p>
        </p:txBody>
      </p:sp>
      <p:pic>
        <p:nvPicPr>
          <p:cNvPr id="8" name="Picture 7">
            <a:extLst>
              <a:ext uri="{FF2B5EF4-FFF2-40B4-BE49-F238E27FC236}">
                <a16:creationId xmlns:a16="http://schemas.microsoft.com/office/drawing/2014/main" id="{E081FCE6-DFB1-8E4B-86E4-F8232AE6DF4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02208" y="2601570"/>
            <a:ext cx="4054774" cy="3367084"/>
          </a:xfrm>
          <a:prstGeom prst="rect">
            <a:avLst/>
          </a:prstGeom>
        </p:spPr>
      </p:pic>
      <p:pic>
        <p:nvPicPr>
          <p:cNvPr id="11" name="Nurse">
            <a:extLst>
              <a:ext uri="{FF2B5EF4-FFF2-40B4-BE49-F238E27FC236}">
                <a16:creationId xmlns:a16="http://schemas.microsoft.com/office/drawing/2014/main" id="{75396819-C815-0245-B35A-52029407A97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713" r="-4203" b="30017"/>
          <a:stretch/>
        </p:blipFill>
        <p:spPr>
          <a:xfrm>
            <a:off x="5890830" y="2063195"/>
            <a:ext cx="2865820" cy="4794805"/>
          </a:xfrm>
          <a:prstGeom prst="rect">
            <a:avLst/>
          </a:prstGeom>
        </p:spPr>
      </p:pic>
    </p:spTree>
    <p:extLst>
      <p:ext uri="{BB962C8B-B14F-4D97-AF65-F5344CB8AC3E}">
        <p14:creationId xmlns:p14="http://schemas.microsoft.com/office/powerpoint/2010/main" val="1725808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1000"/>
                            </p:stCondLst>
                            <p:childTnLst>
                              <p:par>
                                <p:cTn id="9" presetID="10" presetClass="entr" presetSubtype="0" fill="hold" grpId="0" nodeType="afterEffect">
                                  <p:stCondLst>
                                    <p:cond delay="50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peech bubble 2">
            <a:extLst>
              <a:ext uri="{FF2B5EF4-FFF2-40B4-BE49-F238E27FC236}">
                <a16:creationId xmlns:a16="http://schemas.microsoft.com/office/drawing/2014/main" id="{F98A0B71-4F46-B840-94CD-D291FAF9CB30}"/>
              </a:ext>
            </a:extLst>
          </p:cNvPr>
          <p:cNvSpPr/>
          <p:nvPr/>
        </p:nvSpPr>
        <p:spPr>
          <a:xfrm>
            <a:off x="1360613" y="716345"/>
            <a:ext cx="5095807" cy="1773647"/>
          </a:xfrm>
          <a:prstGeom prst="wedgeRoundRectCallout">
            <a:avLst>
              <a:gd name="adj1" fmla="val -47366"/>
              <a:gd name="adj2" fmla="val 72270"/>
              <a:gd name="adj3" fmla="val 16667"/>
            </a:avLst>
          </a:prstGeom>
          <a:solidFill>
            <a:srgbClr val="D0E09B"/>
          </a:solidFill>
          <a:ln w="38100">
            <a:solidFill>
              <a:srgbClr val="00973F"/>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When we say ‘open wide’, we want you to open your mouth wide. </a:t>
            </a:r>
          </a:p>
          <a:p>
            <a:br>
              <a:rPr lang="en-GB" dirty="0">
                <a:solidFill>
                  <a:schemeClr val="tx1"/>
                </a:solidFill>
              </a:rPr>
            </a:br>
            <a:r>
              <a:rPr lang="en-GB" dirty="0">
                <a:solidFill>
                  <a:schemeClr val="tx1"/>
                </a:solidFill>
              </a:rPr>
              <a:t>We will look in your mouth at your teeth to check that they are clean and healthy.</a:t>
            </a:r>
          </a:p>
        </p:txBody>
      </p:sp>
      <p:pic>
        <p:nvPicPr>
          <p:cNvPr id="7" name="Dentist" descr="A picture containing clipart&#10;&#10;Description automatically generated">
            <a:extLst>
              <a:ext uri="{FF2B5EF4-FFF2-40B4-BE49-F238E27FC236}">
                <a16:creationId xmlns:a16="http://schemas.microsoft.com/office/drawing/2014/main" id="{6A739A65-27A4-0944-94E3-A718C7D48BA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96"/>
          <a:stretch/>
        </p:blipFill>
        <p:spPr>
          <a:xfrm rot="1033540">
            <a:off x="-1198761" y="1786700"/>
            <a:ext cx="2140491" cy="6851373"/>
          </a:xfrm>
          <a:prstGeom prst="rect">
            <a:avLst/>
          </a:prstGeom>
        </p:spPr>
      </p:pic>
      <p:pic>
        <p:nvPicPr>
          <p:cNvPr id="3" name="Picture 2" descr="A picture containing vector graphics&#10;&#10;Description automatically generated">
            <a:extLst>
              <a:ext uri="{FF2B5EF4-FFF2-40B4-BE49-F238E27FC236}">
                <a16:creationId xmlns:a16="http://schemas.microsoft.com/office/drawing/2014/main" id="{4AB9980C-6C44-284D-8A55-4C3A74EDD19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55714" y="3629890"/>
            <a:ext cx="3935354" cy="2783311"/>
          </a:xfrm>
          <a:prstGeom prst="rect">
            <a:avLst/>
          </a:prstGeom>
        </p:spPr>
      </p:pic>
      <p:sp>
        <p:nvSpPr>
          <p:cNvPr id="15" name="Oval 14">
            <a:extLst>
              <a:ext uri="{FF2B5EF4-FFF2-40B4-BE49-F238E27FC236}">
                <a16:creationId xmlns:a16="http://schemas.microsoft.com/office/drawing/2014/main" id="{E4A44D41-FDC5-134D-9533-7C8BB6BF933F}"/>
              </a:ext>
            </a:extLst>
          </p:cNvPr>
          <p:cNvSpPr/>
          <p:nvPr/>
        </p:nvSpPr>
        <p:spPr>
          <a:xfrm>
            <a:off x="5147059" y="2654644"/>
            <a:ext cx="3053599" cy="3105672"/>
          </a:xfrm>
          <a:prstGeom prst="ellipse">
            <a:avLst/>
          </a:prstGeom>
          <a:solidFill>
            <a:srgbClr val="26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robe" descr="A close-up of a sword&#10;&#10;Description automatically generated with medium confidence">
            <a:extLst>
              <a:ext uri="{FF2B5EF4-FFF2-40B4-BE49-F238E27FC236}">
                <a16:creationId xmlns:a16="http://schemas.microsoft.com/office/drawing/2014/main" id="{CD14C92A-0F47-164C-9861-23E3851EE8A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99833" flipH="1">
            <a:off x="5784044" y="2804305"/>
            <a:ext cx="2490390" cy="2714556"/>
          </a:xfrm>
          <a:prstGeom prst="rect">
            <a:avLst/>
          </a:prstGeom>
        </p:spPr>
      </p:pic>
      <p:pic>
        <p:nvPicPr>
          <p:cNvPr id="10" name="mirror">
            <a:extLst>
              <a:ext uri="{FF2B5EF4-FFF2-40B4-BE49-F238E27FC236}">
                <a16:creationId xmlns:a16="http://schemas.microsoft.com/office/drawing/2014/main" id="{26C2B4F7-2383-8B41-8A9E-F4D6FD7A7C0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09419" flipH="1">
            <a:off x="5744243" y="3259827"/>
            <a:ext cx="2490391" cy="2880841"/>
          </a:xfrm>
          <a:prstGeom prst="rect">
            <a:avLst/>
          </a:prstGeom>
        </p:spPr>
      </p:pic>
      <p:sp>
        <p:nvSpPr>
          <p:cNvPr id="16" name="Rounded Rectangle 15">
            <a:extLst>
              <a:ext uri="{FF2B5EF4-FFF2-40B4-BE49-F238E27FC236}">
                <a16:creationId xmlns:a16="http://schemas.microsoft.com/office/drawing/2014/main" id="{A874EBFC-BDA1-5F42-9B27-128251D9FE78}"/>
              </a:ext>
            </a:extLst>
          </p:cNvPr>
          <p:cNvSpPr/>
          <p:nvPr/>
        </p:nvSpPr>
        <p:spPr>
          <a:xfrm>
            <a:off x="3950253" y="3161944"/>
            <a:ext cx="2769672" cy="854246"/>
          </a:xfrm>
          <a:prstGeom prst="roundRect">
            <a:avLst/>
          </a:prstGeom>
          <a:solidFill>
            <a:srgbClr val="D0E09B"/>
          </a:solidFill>
          <a:ln w="38100">
            <a:solidFill>
              <a:srgbClr val="00973F"/>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rgbClr val="000000"/>
                </a:solidFill>
                <a:latin typeface="Twinkl" panose="02000000000000000000" pitchFamily="2" charset="77"/>
              </a:rPr>
              <a:t>Sometimes, we will use special tools like these. </a:t>
            </a:r>
            <a:endParaRPr lang="en-US" dirty="0">
              <a:latin typeface="Twinkl" panose="02000000000000000000" pitchFamily="2" charset="77"/>
            </a:endParaRPr>
          </a:p>
        </p:txBody>
      </p:sp>
    </p:spTree>
    <p:extLst>
      <p:ext uri="{BB962C8B-B14F-4D97-AF65-F5344CB8AC3E}">
        <p14:creationId xmlns:p14="http://schemas.microsoft.com/office/powerpoint/2010/main" val="2930003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50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par>
                                <p:cTn id="12" presetID="10" presetClass="entr" presetSubtype="0" fill="hold" nodeType="withEffect">
                                  <p:stCondLst>
                                    <p:cond delay="150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
                                        <p:tgtEl>
                                          <p:spTgt spid="3"/>
                                        </p:tgtEl>
                                      </p:cBhvr>
                                    </p:animEffect>
                                  </p:childTnLst>
                                </p:cTn>
                              </p:par>
                            </p:childTnLst>
                          </p:cTn>
                        </p:par>
                        <p:par>
                          <p:cTn id="15" fill="hold">
                            <p:stCondLst>
                              <p:cond delay="2000"/>
                            </p:stCondLst>
                            <p:childTnLst>
                              <p:par>
                                <p:cTn id="16" presetID="10" presetClass="entr" presetSubtype="0" fill="hold" grpId="0" nodeType="afterEffect">
                                  <p:stCondLst>
                                    <p:cond delay="10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par>
                                <p:cTn id="19" presetID="10" presetClass="entr" presetSubtype="0" fill="hold" nodeType="withEffect">
                                  <p:stCondLst>
                                    <p:cond delay="100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par>
                                <p:cTn id="22" presetID="10" presetClass="entr" presetSubtype="0" fill="hold" nodeType="withEffect">
                                  <p:stCondLst>
                                    <p:cond delay="100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par>
                                <p:cTn id="25" presetID="10" presetClass="entr" presetSubtype="0" fill="hold" grpId="0" nodeType="withEffect">
                                  <p:stCondLst>
                                    <p:cond delay="100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5"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val 11">
            <a:extLst>
              <a:ext uri="{FF2B5EF4-FFF2-40B4-BE49-F238E27FC236}">
                <a16:creationId xmlns:a16="http://schemas.microsoft.com/office/drawing/2014/main" id="{2692BD51-6DB4-7F4A-B192-894E9B6AB2F4}"/>
              </a:ext>
            </a:extLst>
          </p:cNvPr>
          <p:cNvSpPr/>
          <p:nvPr/>
        </p:nvSpPr>
        <p:spPr>
          <a:xfrm>
            <a:off x="1078372" y="2355367"/>
            <a:ext cx="3613287" cy="3613287"/>
          </a:xfrm>
          <a:prstGeom prst="ellipse">
            <a:avLst/>
          </a:prstGeom>
          <a:solidFill>
            <a:srgbClr val="FFE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Speech bubble 2">
            <a:extLst>
              <a:ext uri="{FF2B5EF4-FFF2-40B4-BE49-F238E27FC236}">
                <a16:creationId xmlns:a16="http://schemas.microsoft.com/office/drawing/2014/main" id="{F98A0B71-4F46-B840-94CD-D291FAF9CB30}"/>
              </a:ext>
            </a:extLst>
          </p:cNvPr>
          <p:cNvSpPr/>
          <p:nvPr/>
        </p:nvSpPr>
        <p:spPr>
          <a:xfrm>
            <a:off x="3630838" y="765176"/>
            <a:ext cx="3737114" cy="1467180"/>
          </a:xfrm>
          <a:prstGeom prst="wedgeRoundRectCallout">
            <a:avLst>
              <a:gd name="adj1" fmla="val 42626"/>
              <a:gd name="adj2" fmla="val 85661"/>
              <a:gd name="adj3" fmla="val 16667"/>
            </a:avLst>
          </a:prstGeom>
          <a:solidFill>
            <a:srgbClr val="D0E09B"/>
          </a:solidFill>
          <a:ln w="38100">
            <a:solidFill>
              <a:srgbClr val="00973F"/>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Above the chair, there is a large light, like this one. We may switch the light on so that we can see your teeth clearly. </a:t>
            </a:r>
          </a:p>
        </p:txBody>
      </p:sp>
      <p:pic>
        <p:nvPicPr>
          <p:cNvPr id="8" name="Picture 7">
            <a:extLst>
              <a:ext uri="{FF2B5EF4-FFF2-40B4-BE49-F238E27FC236}">
                <a16:creationId xmlns:a16="http://schemas.microsoft.com/office/drawing/2014/main" id="{E081FCE6-DFB1-8E4B-86E4-F8232AE6DF4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38354" y="2129761"/>
            <a:ext cx="3553305" cy="3367084"/>
          </a:xfrm>
          <a:prstGeom prst="rect">
            <a:avLst/>
          </a:prstGeom>
        </p:spPr>
      </p:pic>
      <p:pic>
        <p:nvPicPr>
          <p:cNvPr id="11" name="Nurse">
            <a:extLst>
              <a:ext uri="{FF2B5EF4-FFF2-40B4-BE49-F238E27FC236}">
                <a16:creationId xmlns:a16="http://schemas.microsoft.com/office/drawing/2014/main" id="{75396819-C815-0245-B35A-52029407A97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713" r="-4203" b="30017"/>
          <a:stretch/>
        </p:blipFill>
        <p:spPr>
          <a:xfrm>
            <a:off x="5890830" y="2063195"/>
            <a:ext cx="2865820" cy="4794805"/>
          </a:xfrm>
          <a:prstGeom prst="rect">
            <a:avLst/>
          </a:prstGeom>
        </p:spPr>
      </p:pic>
    </p:spTree>
    <p:extLst>
      <p:ext uri="{BB962C8B-B14F-4D97-AF65-F5344CB8AC3E}">
        <p14:creationId xmlns:p14="http://schemas.microsoft.com/office/powerpoint/2010/main" val="1257176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1000"/>
                            </p:stCondLst>
                            <p:childTnLst>
                              <p:par>
                                <p:cTn id="9" presetID="10" presetClass="entr" presetSubtype="0" fill="hold" grpId="0" nodeType="afterEffect">
                                  <p:stCondLst>
                                    <p:cond delay="50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peech bubble 2">
            <a:extLst>
              <a:ext uri="{FF2B5EF4-FFF2-40B4-BE49-F238E27FC236}">
                <a16:creationId xmlns:a16="http://schemas.microsoft.com/office/drawing/2014/main" id="{F98A0B71-4F46-B840-94CD-D291FAF9CB30}"/>
              </a:ext>
            </a:extLst>
          </p:cNvPr>
          <p:cNvSpPr/>
          <p:nvPr/>
        </p:nvSpPr>
        <p:spPr>
          <a:xfrm>
            <a:off x="1189857" y="666947"/>
            <a:ext cx="5095807" cy="1160713"/>
          </a:xfrm>
          <a:prstGeom prst="wedgeRoundRectCallout">
            <a:avLst>
              <a:gd name="adj1" fmla="val -46434"/>
              <a:gd name="adj2" fmla="val 96825"/>
              <a:gd name="adj3" fmla="val 16667"/>
            </a:avLst>
          </a:prstGeom>
          <a:solidFill>
            <a:srgbClr val="D0E09B"/>
          </a:solidFill>
          <a:ln w="38100">
            <a:solidFill>
              <a:srgbClr val="00973F"/>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When we look at your teeth, we check to see if they are healthy and clean. If we spot any problems, we can fix them. </a:t>
            </a:r>
          </a:p>
        </p:txBody>
      </p:sp>
      <p:pic>
        <p:nvPicPr>
          <p:cNvPr id="7" name="Dentist" descr="A picture containing clipart&#10;&#10;Description automatically generated">
            <a:extLst>
              <a:ext uri="{FF2B5EF4-FFF2-40B4-BE49-F238E27FC236}">
                <a16:creationId xmlns:a16="http://schemas.microsoft.com/office/drawing/2014/main" id="{6A739A65-27A4-0944-94E3-A718C7D48BA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96"/>
          <a:stretch/>
        </p:blipFill>
        <p:spPr>
          <a:xfrm rot="1033540">
            <a:off x="-1198761" y="1786700"/>
            <a:ext cx="2140491" cy="6851373"/>
          </a:xfrm>
          <a:prstGeom prst="rect">
            <a:avLst/>
          </a:prstGeom>
        </p:spPr>
      </p:pic>
      <p:sp>
        <p:nvSpPr>
          <p:cNvPr id="15" name="Oval 14">
            <a:extLst>
              <a:ext uri="{FF2B5EF4-FFF2-40B4-BE49-F238E27FC236}">
                <a16:creationId xmlns:a16="http://schemas.microsoft.com/office/drawing/2014/main" id="{E4A44D41-FDC5-134D-9533-7C8BB6BF933F}"/>
              </a:ext>
            </a:extLst>
          </p:cNvPr>
          <p:cNvSpPr/>
          <p:nvPr/>
        </p:nvSpPr>
        <p:spPr>
          <a:xfrm>
            <a:off x="1633165" y="3085381"/>
            <a:ext cx="3053599" cy="3105672"/>
          </a:xfrm>
          <a:prstGeom prst="ellipse">
            <a:avLst/>
          </a:prstGeom>
          <a:solidFill>
            <a:srgbClr val="26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robe">
            <a:extLst>
              <a:ext uri="{FF2B5EF4-FFF2-40B4-BE49-F238E27FC236}">
                <a16:creationId xmlns:a16="http://schemas.microsoft.com/office/drawing/2014/main" id="{CD14C92A-0F47-164C-9861-23E3851EE8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1710" t="-35278" r="-10905"/>
          <a:stretch/>
        </p:blipFill>
        <p:spPr>
          <a:xfrm flipH="1">
            <a:off x="1633165" y="3085381"/>
            <a:ext cx="3053599" cy="3105672"/>
          </a:xfrm>
          <a:prstGeom prst="ellipse">
            <a:avLst/>
          </a:prstGeom>
        </p:spPr>
      </p:pic>
      <p:sp>
        <p:nvSpPr>
          <p:cNvPr id="16" name="Rounded Rectangle 15">
            <a:extLst>
              <a:ext uri="{FF2B5EF4-FFF2-40B4-BE49-F238E27FC236}">
                <a16:creationId xmlns:a16="http://schemas.microsoft.com/office/drawing/2014/main" id="{A874EBFC-BDA1-5F42-9B27-128251D9FE78}"/>
              </a:ext>
            </a:extLst>
          </p:cNvPr>
          <p:cNvSpPr/>
          <p:nvPr/>
        </p:nvSpPr>
        <p:spPr>
          <a:xfrm>
            <a:off x="2703670" y="2219899"/>
            <a:ext cx="3454176" cy="1467180"/>
          </a:xfrm>
          <a:prstGeom prst="roundRect">
            <a:avLst/>
          </a:prstGeom>
          <a:solidFill>
            <a:srgbClr val="D0E09B"/>
          </a:solidFill>
          <a:ln w="38100">
            <a:solidFill>
              <a:srgbClr val="00973F"/>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tx1"/>
                </a:solidFill>
              </a:rPr>
              <a:t>Sometimes, we might talk to you about how to carefully brush your teeth at home to keep them nice and healthy. </a:t>
            </a:r>
            <a:endParaRPr lang="en-US" dirty="0">
              <a:solidFill>
                <a:schemeClr val="tx1"/>
              </a:solidFill>
              <a:latin typeface="Twinkl" panose="02000000000000000000" pitchFamily="2" charset="77"/>
            </a:endParaRPr>
          </a:p>
        </p:txBody>
      </p:sp>
      <p:grpSp>
        <p:nvGrpSpPr>
          <p:cNvPr id="8" name="toothpaste&amp;brush">
            <a:extLst>
              <a:ext uri="{FF2B5EF4-FFF2-40B4-BE49-F238E27FC236}">
                <a16:creationId xmlns:a16="http://schemas.microsoft.com/office/drawing/2014/main" id="{C4C93E54-150E-1848-8A11-B5C6315802E6}"/>
              </a:ext>
            </a:extLst>
          </p:cNvPr>
          <p:cNvGrpSpPr/>
          <p:nvPr/>
        </p:nvGrpSpPr>
        <p:grpSpPr>
          <a:xfrm>
            <a:off x="5252791" y="2161168"/>
            <a:ext cx="3258278" cy="4029885"/>
            <a:chOff x="5252791" y="2161168"/>
            <a:chExt cx="3258278" cy="4029885"/>
          </a:xfrm>
        </p:grpSpPr>
        <p:pic>
          <p:nvPicPr>
            <p:cNvPr id="3" name="Picture 2">
              <a:extLst>
                <a:ext uri="{FF2B5EF4-FFF2-40B4-BE49-F238E27FC236}">
                  <a16:creationId xmlns:a16="http://schemas.microsoft.com/office/drawing/2014/main" id="{4AB9980C-6C44-284D-8A55-4C3A74EDD19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20984439">
              <a:off x="5252791" y="2161168"/>
              <a:ext cx="3258278" cy="2783311"/>
            </a:xfrm>
            <a:prstGeom prst="rect">
              <a:avLst/>
            </a:prstGeom>
          </p:spPr>
        </p:pic>
        <p:pic>
          <p:nvPicPr>
            <p:cNvPr id="4" name="Picture 3" descr="A picture containing text, tool&#10;&#10;Description automatically generated">
              <a:extLst>
                <a:ext uri="{FF2B5EF4-FFF2-40B4-BE49-F238E27FC236}">
                  <a16:creationId xmlns:a16="http://schemas.microsoft.com/office/drawing/2014/main" id="{4A133DCB-DACE-C248-9EF9-DBF0BE0205F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50184" y="4013717"/>
              <a:ext cx="2921291" cy="2177336"/>
            </a:xfrm>
            <a:prstGeom prst="rect">
              <a:avLst/>
            </a:prstGeom>
          </p:spPr>
        </p:pic>
      </p:grpSp>
    </p:spTree>
    <p:extLst>
      <p:ext uri="{BB962C8B-B14F-4D97-AF65-F5344CB8AC3E}">
        <p14:creationId xmlns:p14="http://schemas.microsoft.com/office/powerpoint/2010/main" val="3831716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50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par>
                                <p:cTn id="12" presetID="10" presetClass="entr" presetSubtype="0" fill="hold" nodeType="withEffect">
                                  <p:stCondLst>
                                    <p:cond delay="15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childTnLst>
                          </p:cTn>
                        </p:par>
                        <p:par>
                          <p:cTn id="15" fill="hold">
                            <p:stCondLst>
                              <p:cond delay="2000"/>
                            </p:stCondLst>
                            <p:childTnLst>
                              <p:par>
                                <p:cTn id="16" presetID="10" presetClass="entr" presetSubtype="0" fill="hold" grpId="0" nodeType="afterEffect">
                                  <p:stCondLst>
                                    <p:cond delay="10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par>
                                <p:cTn id="19" presetID="10" presetClass="entr" presetSubtype="0" fill="hold" nodeType="withEffect">
                                  <p:stCondLst>
                                    <p:cond delay="100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par>
                                <p:cTn id="22" presetID="10" presetClass="entr" presetSubtype="0" fill="hold" grpId="0" nodeType="withEffect">
                                  <p:stCondLst>
                                    <p:cond delay="100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5" grpId="0" animBg="1"/>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ackground" descr="Diagram&#10;&#10;Description automatically generated">
            <a:extLst>
              <a:ext uri="{FF2B5EF4-FFF2-40B4-BE49-F238E27FC236}">
                <a16:creationId xmlns:a16="http://schemas.microsoft.com/office/drawing/2014/main" id="{0A6AEE8B-6C12-5446-8DCE-036BB973D2A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7383" y="236744"/>
            <a:ext cx="8769234" cy="6384512"/>
          </a:xfrm>
          <a:prstGeom prst="roundRect">
            <a:avLst>
              <a:gd name="adj" fmla="val 2546"/>
            </a:avLst>
          </a:prstGeom>
          <a:ln w="38100">
            <a:solidFill>
              <a:schemeClr val="tx1"/>
            </a:solidFill>
          </a:ln>
        </p:spPr>
      </p:pic>
      <p:pic>
        <p:nvPicPr>
          <p:cNvPr id="5" name="Dentist" descr="A picture containing clipart&#10;&#10;Description automatically generated">
            <a:extLst>
              <a:ext uri="{FF2B5EF4-FFF2-40B4-BE49-F238E27FC236}">
                <a16:creationId xmlns:a16="http://schemas.microsoft.com/office/drawing/2014/main" id="{76B8354D-1338-0F46-B9B7-15D6EE46466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25797"/>
          <a:stretch/>
        </p:blipFill>
        <p:spPr>
          <a:xfrm>
            <a:off x="330869" y="1769253"/>
            <a:ext cx="2140491" cy="5088748"/>
          </a:xfrm>
          <a:prstGeom prst="rect">
            <a:avLst/>
          </a:prstGeom>
        </p:spPr>
      </p:pic>
      <p:sp>
        <p:nvSpPr>
          <p:cNvPr id="6" name="Speech bubble">
            <a:extLst>
              <a:ext uri="{FF2B5EF4-FFF2-40B4-BE49-F238E27FC236}">
                <a16:creationId xmlns:a16="http://schemas.microsoft.com/office/drawing/2014/main" id="{6067FE58-A29F-5F40-B6A9-3EC00607FEFB}"/>
              </a:ext>
            </a:extLst>
          </p:cNvPr>
          <p:cNvSpPr/>
          <p:nvPr/>
        </p:nvSpPr>
        <p:spPr>
          <a:xfrm>
            <a:off x="1867352" y="492922"/>
            <a:ext cx="4227443" cy="1467180"/>
          </a:xfrm>
          <a:prstGeom prst="wedgeRoundRectCallout">
            <a:avLst>
              <a:gd name="adj1" fmla="val -40269"/>
              <a:gd name="adj2" fmla="val 80682"/>
              <a:gd name="adj3" fmla="val 16667"/>
            </a:avLst>
          </a:prstGeom>
          <a:solidFill>
            <a:schemeClr val="bg1"/>
          </a:solidFill>
          <a:ln w="38100">
            <a:solidFill>
              <a:srgbClr val="00407D"/>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dirty="0">
                <a:solidFill>
                  <a:schemeClr val="tx1"/>
                </a:solidFill>
              </a:rPr>
              <a:t>Now, your visit is over. We are always pleased that you visited because it helps us to know that you are looking after your teeth. </a:t>
            </a:r>
          </a:p>
        </p:txBody>
      </p:sp>
      <p:pic>
        <p:nvPicPr>
          <p:cNvPr id="8" name="Nurse">
            <a:extLst>
              <a:ext uri="{FF2B5EF4-FFF2-40B4-BE49-F238E27FC236}">
                <a16:creationId xmlns:a16="http://schemas.microsoft.com/office/drawing/2014/main" id="{06A41F1B-8212-9946-A4D5-E69D5F8EDEB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4713" r="-4203" b="30561"/>
          <a:stretch/>
        </p:blipFill>
        <p:spPr>
          <a:xfrm>
            <a:off x="6090797" y="2100461"/>
            <a:ext cx="2865820" cy="4757540"/>
          </a:xfrm>
          <a:prstGeom prst="rect">
            <a:avLst/>
          </a:prstGeom>
        </p:spPr>
      </p:pic>
      <p:sp>
        <p:nvSpPr>
          <p:cNvPr id="9" name="Speech bubble">
            <a:extLst>
              <a:ext uri="{FF2B5EF4-FFF2-40B4-BE49-F238E27FC236}">
                <a16:creationId xmlns:a16="http://schemas.microsoft.com/office/drawing/2014/main" id="{9F3B3C4A-9517-8944-B9F1-9010A301259E}"/>
              </a:ext>
            </a:extLst>
          </p:cNvPr>
          <p:cNvSpPr/>
          <p:nvPr/>
        </p:nvSpPr>
        <p:spPr>
          <a:xfrm>
            <a:off x="3919657" y="2100460"/>
            <a:ext cx="2884905" cy="854246"/>
          </a:xfrm>
          <a:prstGeom prst="wedgeRoundRectCallout">
            <a:avLst>
              <a:gd name="adj1" fmla="val 67745"/>
              <a:gd name="adj2" fmla="val 43534"/>
              <a:gd name="adj3" fmla="val 16667"/>
            </a:avLst>
          </a:prstGeom>
          <a:solidFill>
            <a:schemeClr val="bg1"/>
          </a:solidFill>
          <a:ln w="38100">
            <a:solidFill>
              <a:srgbClr val="00407D"/>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Sometimes, you get a special sticker! </a:t>
            </a:r>
          </a:p>
        </p:txBody>
      </p:sp>
      <p:grpSp>
        <p:nvGrpSpPr>
          <p:cNvPr id="17" name="Group 16">
            <a:extLst>
              <a:ext uri="{FF2B5EF4-FFF2-40B4-BE49-F238E27FC236}">
                <a16:creationId xmlns:a16="http://schemas.microsoft.com/office/drawing/2014/main" id="{89AA9452-A3B6-8D42-93FE-5C98369F01F3}"/>
              </a:ext>
            </a:extLst>
          </p:cNvPr>
          <p:cNvGrpSpPr/>
          <p:nvPr/>
        </p:nvGrpSpPr>
        <p:grpSpPr>
          <a:xfrm rot="413624">
            <a:off x="3473680" y="4478359"/>
            <a:ext cx="1783692" cy="1783692"/>
            <a:chOff x="4243621" y="4637726"/>
            <a:chExt cx="1600200" cy="1600200"/>
          </a:xfrm>
        </p:grpSpPr>
        <p:sp>
          <p:nvSpPr>
            <p:cNvPr id="11" name="Oval 10">
              <a:extLst>
                <a:ext uri="{FF2B5EF4-FFF2-40B4-BE49-F238E27FC236}">
                  <a16:creationId xmlns:a16="http://schemas.microsoft.com/office/drawing/2014/main" id="{AB35EA46-A204-3148-A763-255E34D98711}"/>
                </a:ext>
              </a:extLst>
            </p:cNvPr>
            <p:cNvSpPr/>
            <p:nvPr/>
          </p:nvSpPr>
          <p:spPr>
            <a:xfrm>
              <a:off x="4243621" y="4637726"/>
              <a:ext cx="1600200" cy="1600200"/>
            </a:xfrm>
            <a:prstGeom prst="ellipse">
              <a:avLst/>
            </a:prstGeom>
            <a:solidFill>
              <a:srgbClr val="D0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Shape, circle&#10;&#10;Description automatically generated">
              <a:extLst>
                <a:ext uri="{FF2B5EF4-FFF2-40B4-BE49-F238E27FC236}">
                  <a16:creationId xmlns:a16="http://schemas.microsoft.com/office/drawing/2014/main" id="{9B7B3B4C-C3C5-274B-B0CC-C75BFFD6BAD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10626" y="4940816"/>
              <a:ext cx="1077673" cy="1100733"/>
            </a:xfrm>
            <a:prstGeom prst="rect">
              <a:avLst/>
            </a:prstGeom>
          </p:spPr>
        </p:pic>
      </p:grpSp>
      <p:grpSp>
        <p:nvGrpSpPr>
          <p:cNvPr id="18" name="Group 17">
            <a:extLst>
              <a:ext uri="{FF2B5EF4-FFF2-40B4-BE49-F238E27FC236}">
                <a16:creationId xmlns:a16="http://schemas.microsoft.com/office/drawing/2014/main" id="{7390FF0B-DD25-B948-8C0D-A71212E65F14}"/>
              </a:ext>
            </a:extLst>
          </p:cNvPr>
          <p:cNvGrpSpPr/>
          <p:nvPr/>
        </p:nvGrpSpPr>
        <p:grpSpPr>
          <a:xfrm rot="20618424">
            <a:off x="5178516" y="3404422"/>
            <a:ext cx="1783692" cy="1783692"/>
            <a:chOff x="2614846" y="3594738"/>
            <a:chExt cx="1600200" cy="1600200"/>
          </a:xfrm>
        </p:grpSpPr>
        <p:sp>
          <p:nvSpPr>
            <p:cNvPr id="2" name="Oval 1">
              <a:extLst>
                <a:ext uri="{FF2B5EF4-FFF2-40B4-BE49-F238E27FC236}">
                  <a16:creationId xmlns:a16="http://schemas.microsoft.com/office/drawing/2014/main" id="{D541C71F-13E6-BA4E-9A87-F9F22500A251}"/>
                </a:ext>
              </a:extLst>
            </p:cNvPr>
            <p:cNvSpPr/>
            <p:nvPr/>
          </p:nvSpPr>
          <p:spPr>
            <a:xfrm>
              <a:off x="2614846" y="3594738"/>
              <a:ext cx="1600200" cy="1600200"/>
            </a:xfrm>
            <a:prstGeom prst="ellipse">
              <a:avLst/>
            </a:prstGeom>
            <a:solidFill>
              <a:srgbClr val="FFE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14CDFEB4-5D5B-F24F-A687-8F29144EB9D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819528" y="3808000"/>
              <a:ext cx="1177117" cy="1132816"/>
            </a:xfrm>
            <a:prstGeom prst="rect">
              <a:avLst/>
            </a:prstGeom>
          </p:spPr>
        </p:pic>
      </p:grpSp>
      <p:grpSp>
        <p:nvGrpSpPr>
          <p:cNvPr id="16" name="Group 15">
            <a:extLst>
              <a:ext uri="{FF2B5EF4-FFF2-40B4-BE49-F238E27FC236}">
                <a16:creationId xmlns:a16="http://schemas.microsoft.com/office/drawing/2014/main" id="{D0C8D939-B0DF-2F41-83BF-E58DBD3EDEA8}"/>
              </a:ext>
            </a:extLst>
          </p:cNvPr>
          <p:cNvGrpSpPr/>
          <p:nvPr/>
        </p:nvGrpSpPr>
        <p:grpSpPr>
          <a:xfrm rot="831620">
            <a:off x="1901259" y="3453338"/>
            <a:ext cx="1783692" cy="1783692"/>
            <a:chOff x="5786671" y="3466151"/>
            <a:chExt cx="1600200" cy="1600200"/>
          </a:xfrm>
        </p:grpSpPr>
        <p:sp>
          <p:nvSpPr>
            <p:cNvPr id="12" name="Oval 11">
              <a:extLst>
                <a:ext uri="{FF2B5EF4-FFF2-40B4-BE49-F238E27FC236}">
                  <a16:creationId xmlns:a16="http://schemas.microsoft.com/office/drawing/2014/main" id="{80972230-6E6A-FC46-B3F5-998432C2FFDF}"/>
                </a:ext>
              </a:extLst>
            </p:cNvPr>
            <p:cNvSpPr/>
            <p:nvPr/>
          </p:nvSpPr>
          <p:spPr>
            <a:xfrm>
              <a:off x="5786671" y="3466151"/>
              <a:ext cx="1600200" cy="1600200"/>
            </a:xfrm>
            <a:prstGeom prst="ellipse">
              <a:avLst/>
            </a:prstGeom>
            <a:solidFill>
              <a:srgbClr val="EDB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82ADB856-1FD1-D44C-A85E-064554E31B76}"/>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6155268" y="3679325"/>
              <a:ext cx="863005" cy="1037115"/>
            </a:xfrm>
            <a:prstGeom prst="rect">
              <a:avLst/>
            </a:prstGeom>
          </p:spPr>
        </p:pic>
      </p:grpSp>
    </p:spTree>
    <p:extLst>
      <p:ext uri="{BB962C8B-B14F-4D97-AF65-F5344CB8AC3E}">
        <p14:creationId xmlns:p14="http://schemas.microsoft.com/office/powerpoint/2010/main" val="228495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900" decel="100000" fill="hold"/>
                                        <p:tgtEl>
                                          <p:spTgt spid="5"/>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10" presetClass="entr" presetSubtype="0" fill="hold" grpId="0" nodeType="afterEffect">
                                  <p:stCondLst>
                                    <p:cond delay="50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childTnLst>
                                </p:cTn>
                              </p:par>
                            </p:childTnLst>
                          </p:cTn>
                        </p:par>
                        <p:par>
                          <p:cTn id="15" fill="hold">
                            <p:stCondLst>
                              <p:cond delay="2500"/>
                            </p:stCondLst>
                            <p:childTnLst>
                              <p:par>
                                <p:cTn id="16" presetID="37" presetClass="entr" presetSubtype="0" fill="hold" nodeType="afterEffect">
                                  <p:stCondLst>
                                    <p:cond delay="150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
                                          </p:val>
                                        </p:tav>
                                        <p:tav tm="100000">
                                          <p:val>
                                            <p:strVal val="#ppt_x"/>
                                          </p:val>
                                        </p:tav>
                                      </p:tavLst>
                                    </p:anim>
                                    <p:anim calcmode="lin" valueType="num">
                                      <p:cBhvr>
                                        <p:cTn id="20" dur="900" decel="100000" fill="hold"/>
                                        <p:tgtEl>
                                          <p:spTgt spid="8"/>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childTnLst>
                          </p:cTn>
                        </p:par>
                        <p:par>
                          <p:cTn id="22" fill="hold">
                            <p:stCondLst>
                              <p:cond delay="5000"/>
                            </p:stCondLst>
                            <p:childTnLst>
                              <p:par>
                                <p:cTn id="23" presetID="10" presetClass="entr" presetSubtype="0" fill="hold" grpId="0" nodeType="afterEffect">
                                  <p:stCondLst>
                                    <p:cond delay="50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childTnLst>
                                </p:cTn>
                              </p:par>
                            </p:childTnLst>
                          </p:cTn>
                        </p:par>
                        <p:par>
                          <p:cTn id="26" fill="hold">
                            <p:stCondLst>
                              <p:cond delay="6500"/>
                            </p:stCondLst>
                            <p:childTnLst>
                              <p:par>
                                <p:cTn id="27" presetID="2" presetClass="entr" presetSubtype="4" fill="hold" nodeType="afterEffect">
                                  <p:stCondLst>
                                    <p:cond delay="50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ppt_x"/>
                                          </p:val>
                                        </p:tav>
                                        <p:tav tm="100000">
                                          <p:val>
                                            <p:strVal val="#ppt_x"/>
                                          </p:val>
                                        </p:tav>
                                      </p:tavLst>
                                    </p:anim>
                                    <p:anim calcmode="lin" valueType="num">
                                      <p:cBhvr additive="base">
                                        <p:cTn id="30" dur="500" fill="hold"/>
                                        <p:tgtEl>
                                          <p:spTgt spid="16"/>
                                        </p:tgtEl>
                                        <p:attrNameLst>
                                          <p:attrName>ppt_y</p:attrName>
                                        </p:attrNameLst>
                                      </p:cBhvr>
                                      <p:tavLst>
                                        <p:tav tm="0">
                                          <p:val>
                                            <p:strVal val="1+#ppt_h/2"/>
                                          </p:val>
                                        </p:tav>
                                        <p:tav tm="100000">
                                          <p:val>
                                            <p:strVal val="#ppt_y"/>
                                          </p:val>
                                        </p:tav>
                                      </p:tavLst>
                                    </p:anim>
                                  </p:childTnLst>
                                </p:cTn>
                              </p:par>
                            </p:childTnLst>
                          </p:cTn>
                        </p:par>
                        <p:par>
                          <p:cTn id="31" fill="hold">
                            <p:stCondLst>
                              <p:cond delay="7500"/>
                            </p:stCondLst>
                            <p:childTnLst>
                              <p:par>
                                <p:cTn id="32" presetID="2" presetClass="entr" presetSubtype="4" fill="hold" nodeType="after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500" fill="hold"/>
                                        <p:tgtEl>
                                          <p:spTgt spid="17"/>
                                        </p:tgtEl>
                                        <p:attrNameLst>
                                          <p:attrName>ppt_x</p:attrName>
                                        </p:attrNameLst>
                                      </p:cBhvr>
                                      <p:tavLst>
                                        <p:tav tm="0">
                                          <p:val>
                                            <p:strVal val="#ppt_x"/>
                                          </p:val>
                                        </p:tav>
                                        <p:tav tm="100000">
                                          <p:val>
                                            <p:strVal val="#ppt_x"/>
                                          </p:val>
                                        </p:tav>
                                      </p:tavLst>
                                    </p:anim>
                                    <p:anim calcmode="lin" valueType="num">
                                      <p:cBhvr additive="base">
                                        <p:cTn id="35" dur="500" fill="hold"/>
                                        <p:tgtEl>
                                          <p:spTgt spid="17"/>
                                        </p:tgtEl>
                                        <p:attrNameLst>
                                          <p:attrName>ppt_y</p:attrName>
                                        </p:attrNameLst>
                                      </p:cBhvr>
                                      <p:tavLst>
                                        <p:tav tm="0">
                                          <p:val>
                                            <p:strVal val="1+#ppt_h/2"/>
                                          </p:val>
                                        </p:tav>
                                        <p:tav tm="100000">
                                          <p:val>
                                            <p:strVal val="#ppt_y"/>
                                          </p:val>
                                        </p:tav>
                                      </p:tavLst>
                                    </p:anim>
                                  </p:childTnLst>
                                </p:cTn>
                              </p:par>
                            </p:childTnLst>
                          </p:cTn>
                        </p:par>
                        <p:par>
                          <p:cTn id="36" fill="hold">
                            <p:stCondLst>
                              <p:cond delay="8000"/>
                            </p:stCondLst>
                            <p:childTnLst>
                              <p:par>
                                <p:cTn id="37" presetID="2" presetClass="entr" presetSubtype="4" fill="hold" nodeType="after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500" fill="hold"/>
                                        <p:tgtEl>
                                          <p:spTgt spid="18"/>
                                        </p:tgtEl>
                                        <p:attrNameLst>
                                          <p:attrName>ppt_x</p:attrName>
                                        </p:attrNameLst>
                                      </p:cBhvr>
                                      <p:tavLst>
                                        <p:tav tm="0">
                                          <p:val>
                                            <p:strVal val="#ppt_x"/>
                                          </p:val>
                                        </p:tav>
                                        <p:tav tm="100000">
                                          <p:val>
                                            <p:strVal val="#ppt_x"/>
                                          </p:val>
                                        </p:tav>
                                      </p:tavLst>
                                    </p:anim>
                                    <p:anim calcmode="lin" valueType="num">
                                      <p:cBhvr additive="base">
                                        <p:cTn id="40" dur="500" fill="hold"/>
                                        <p:tgtEl>
                                          <p:spTgt spid="18"/>
                                        </p:tgtEl>
                                        <p:attrNameLst>
                                          <p:attrName>ppt_y</p:attrName>
                                        </p:attrNameLst>
                                      </p:cBhvr>
                                      <p:tavLst>
                                        <p:tav tm="0">
                                          <p:val>
                                            <p:strVal val="1+#ppt_h/2"/>
                                          </p:val>
                                        </p:tav>
                                        <p:tav tm="100000">
                                          <p:val>
                                            <p:strVal val="#ppt_y"/>
                                          </p:val>
                                        </p:tav>
                                      </p:tavLst>
                                    </p:anim>
                                  </p:childTnLst>
                                </p:cTn>
                              </p:par>
                            </p:childTnLst>
                          </p:cTn>
                        </p:par>
                        <p:par>
                          <p:cTn id="41" fill="hold">
                            <p:stCondLst>
                              <p:cond delay="8500"/>
                            </p:stCondLst>
                            <p:childTnLst>
                              <p:par>
                                <p:cTn id="42" presetID="32" presetClass="emph" presetSubtype="0" fill="hold" nodeType="afterEffect">
                                  <p:stCondLst>
                                    <p:cond delay="500"/>
                                  </p:stCondLst>
                                  <p:childTnLst>
                                    <p:animRot by="120000">
                                      <p:cBhvr>
                                        <p:cTn id="43" dur="200" fill="hold">
                                          <p:stCondLst>
                                            <p:cond delay="0"/>
                                          </p:stCondLst>
                                        </p:cTn>
                                        <p:tgtEl>
                                          <p:spTgt spid="16"/>
                                        </p:tgtEl>
                                        <p:attrNameLst>
                                          <p:attrName>r</p:attrName>
                                        </p:attrNameLst>
                                      </p:cBhvr>
                                    </p:animRot>
                                    <p:animRot by="-240000">
                                      <p:cBhvr>
                                        <p:cTn id="44" dur="400" fill="hold">
                                          <p:stCondLst>
                                            <p:cond delay="400"/>
                                          </p:stCondLst>
                                        </p:cTn>
                                        <p:tgtEl>
                                          <p:spTgt spid="16"/>
                                        </p:tgtEl>
                                        <p:attrNameLst>
                                          <p:attrName>r</p:attrName>
                                        </p:attrNameLst>
                                      </p:cBhvr>
                                    </p:animRot>
                                    <p:animRot by="240000">
                                      <p:cBhvr>
                                        <p:cTn id="45" dur="400" fill="hold">
                                          <p:stCondLst>
                                            <p:cond delay="800"/>
                                          </p:stCondLst>
                                        </p:cTn>
                                        <p:tgtEl>
                                          <p:spTgt spid="16"/>
                                        </p:tgtEl>
                                        <p:attrNameLst>
                                          <p:attrName>r</p:attrName>
                                        </p:attrNameLst>
                                      </p:cBhvr>
                                    </p:animRot>
                                    <p:animRot by="-240000">
                                      <p:cBhvr>
                                        <p:cTn id="46" dur="400" fill="hold">
                                          <p:stCondLst>
                                            <p:cond delay="1200"/>
                                          </p:stCondLst>
                                        </p:cTn>
                                        <p:tgtEl>
                                          <p:spTgt spid="16"/>
                                        </p:tgtEl>
                                        <p:attrNameLst>
                                          <p:attrName>r</p:attrName>
                                        </p:attrNameLst>
                                      </p:cBhvr>
                                    </p:animRot>
                                    <p:animRot by="120000">
                                      <p:cBhvr>
                                        <p:cTn id="47" dur="400" fill="hold">
                                          <p:stCondLst>
                                            <p:cond delay="1600"/>
                                          </p:stCondLst>
                                        </p:cTn>
                                        <p:tgtEl>
                                          <p:spTgt spid="16"/>
                                        </p:tgtEl>
                                        <p:attrNameLst>
                                          <p:attrName>r</p:attrName>
                                        </p:attrNameLst>
                                      </p:cBhvr>
                                    </p:animRot>
                                  </p:childTnLst>
                                </p:cTn>
                              </p:par>
                              <p:par>
                                <p:cTn id="48" presetID="32" presetClass="emph" presetSubtype="0" fill="hold" nodeType="withEffect">
                                  <p:stCondLst>
                                    <p:cond delay="0"/>
                                  </p:stCondLst>
                                  <p:childTnLst>
                                    <p:animRot by="120000">
                                      <p:cBhvr>
                                        <p:cTn id="49" dur="200" fill="hold">
                                          <p:stCondLst>
                                            <p:cond delay="0"/>
                                          </p:stCondLst>
                                        </p:cTn>
                                        <p:tgtEl>
                                          <p:spTgt spid="17"/>
                                        </p:tgtEl>
                                        <p:attrNameLst>
                                          <p:attrName>r</p:attrName>
                                        </p:attrNameLst>
                                      </p:cBhvr>
                                    </p:animRot>
                                    <p:animRot by="-240000">
                                      <p:cBhvr>
                                        <p:cTn id="50" dur="400" fill="hold">
                                          <p:stCondLst>
                                            <p:cond delay="400"/>
                                          </p:stCondLst>
                                        </p:cTn>
                                        <p:tgtEl>
                                          <p:spTgt spid="17"/>
                                        </p:tgtEl>
                                        <p:attrNameLst>
                                          <p:attrName>r</p:attrName>
                                        </p:attrNameLst>
                                      </p:cBhvr>
                                    </p:animRot>
                                    <p:animRot by="240000">
                                      <p:cBhvr>
                                        <p:cTn id="51" dur="400" fill="hold">
                                          <p:stCondLst>
                                            <p:cond delay="800"/>
                                          </p:stCondLst>
                                        </p:cTn>
                                        <p:tgtEl>
                                          <p:spTgt spid="17"/>
                                        </p:tgtEl>
                                        <p:attrNameLst>
                                          <p:attrName>r</p:attrName>
                                        </p:attrNameLst>
                                      </p:cBhvr>
                                    </p:animRot>
                                    <p:animRot by="-240000">
                                      <p:cBhvr>
                                        <p:cTn id="52" dur="400" fill="hold">
                                          <p:stCondLst>
                                            <p:cond delay="1200"/>
                                          </p:stCondLst>
                                        </p:cTn>
                                        <p:tgtEl>
                                          <p:spTgt spid="17"/>
                                        </p:tgtEl>
                                        <p:attrNameLst>
                                          <p:attrName>r</p:attrName>
                                        </p:attrNameLst>
                                      </p:cBhvr>
                                    </p:animRot>
                                    <p:animRot by="120000">
                                      <p:cBhvr>
                                        <p:cTn id="53" dur="400" fill="hold">
                                          <p:stCondLst>
                                            <p:cond delay="1600"/>
                                          </p:stCondLst>
                                        </p:cTn>
                                        <p:tgtEl>
                                          <p:spTgt spid="17"/>
                                        </p:tgtEl>
                                        <p:attrNameLst>
                                          <p:attrName>r</p:attrName>
                                        </p:attrNameLst>
                                      </p:cBhvr>
                                    </p:animRot>
                                  </p:childTnLst>
                                </p:cTn>
                              </p:par>
                              <p:par>
                                <p:cTn id="54" presetID="32" presetClass="emph" presetSubtype="0" fill="hold" nodeType="withEffect">
                                  <p:stCondLst>
                                    <p:cond delay="0"/>
                                  </p:stCondLst>
                                  <p:childTnLst>
                                    <p:animRot by="120000">
                                      <p:cBhvr>
                                        <p:cTn id="55" dur="200" fill="hold">
                                          <p:stCondLst>
                                            <p:cond delay="0"/>
                                          </p:stCondLst>
                                        </p:cTn>
                                        <p:tgtEl>
                                          <p:spTgt spid="18"/>
                                        </p:tgtEl>
                                        <p:attrNameLst>
                                          <p:attrName>r</p:attrName>
                                        </p:attrNameLst>
                                      </p:cBhvr>
                                    </p:animRot>
                                    <p:animRot by="-240000">
                                      <p:cBhvr>
                                        <p:cTn id="56" dur="400" fill="hold">
                                          <p:stCondLst>
                                            <p:cond delay="400"/>
                                          </p:stCondLst>
                                        </p:cTn>
                                        <p:tgtEl>
                                          <p:spTgt spid="18"/>
                                        </p:tgtEl>
                                        <p:attrNameLst>
                                          <p:attrName>r</p:attrName>
                                        </p:attrNameLst>
                                      </p:cBhvr>
                                    </p:animRot>
                                    <p:animRot by="240000">
                                      <p:cBhvr>
                                        <p:cTn id="57" dur="400" fill="hold">
                                          <p:stCondLst>
                                            <p:cond delay="800"/>
                                          </p:stCondLst>
                                        </p:cTn>
                                        <p:tgtEl>
                                          <p:spTgt spid="18"/>
                                        </p:tgtEl>
                                        <p:attrNameLst>
                                          <p:attrName>r</p:attrName>
                                        </p:attrNameLst>
                                      </p:cBhvr>
                                    </p:animRot>
                                    <p:animRot by="-240000">
                                      <p:cBhvr>
                                        <p:cTn id="58" dur="400" fill="hold">
                                          <p:stCondLst>
                                            <p:cond delay="1200"/>
                                          </p:stCondLst>
                                        </p:cTn>
                                        <p:tgtEl>
                                          <p:spTgt spid="18"/>
                                        </p:tgtEl>
                                        <p:attrNameLst>
                                          <p:attrName>r</p:attrName>
                                        </p:attrNameLst>
                                      </p:cBhvr>
                                    </p:animRot>
                                    <p:animRot by="120000">
                                      <p:cBhvr>
                                        <p:cTn id="59" dur="400" fill="hold">
                                          <p:stCondLst>
                                            <p:cond delay="1600"/>
                                          </p:stCondLst>
                                        </p:cTn>
                                        <p:tgtEl>
                                          <p:spTgt spid="1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8C058020-CE1A-4275-96FF-3E9B179AFEF1}" vid="{BE2BE99D-79A1-4F73-BB89-E052F53DA92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118</TotalTime>
  <Words>515</Words>
  <Application>Microsoft Office PowerPoint</Application>
  <PresentationFormat>On-screen Show (4:3)</PresentationFormat>
  <Paragraphs>26</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Twinkl</vt:lpstr>
      <vt:lpstr>Roboto</vt:lpstr>
      <vt:lpstr>Calibri</vt:lpstr>
      <vt:lpstr>Arial</vt:lpstr>
      <vt:lpstr>Office Theme</vt:lpstr>
      <vt:lpstr>Disclaimer/s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Disclaimer/s</dc:title>
  <dc:creator>Twinkl Twinkl</dc:creator>
  <cp:lastModifiedBy>Ricketts </cp:lastModifiedBy>
  <cp:revision>4</cp:revision>
  <dcterms:created xsi:type="dcterms:W3CDTF">2021-11-22T09:18:42Z</dcterms:created>
  <dcterms:modified xsi:type="dcterms:W3CDTF">2023-11-16T18:44:01Z</dcterms:modified>
</cp:coreProperties>
</file>