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69" r:id="rId8"/>
    <p:sldId id="270" r:id="rId9"/>
    <p:sldId id="271" r:id="rId10"/>
    <p:sldId id="272" r:id="rId11"/>
    <p:sldId id="263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E9C544-0BAF-4EF8-BE60-EBC239BFDB28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941A442-C227-4550-887D-9AEC41E76678}">
      <dgm:prSet phldrT="[Text]"/>
      <dgm:spPr/>
      <dgm:t>
        <a:bodyPr/>
        <a:lstStyle/>
        <a:p>
          <a:r>
            <a:rPr lang="en-US" dirty="0"/>
            <a:t>First</a:t>
          </a:r>
        </a:p>
      </dgm:t>
    </dgm:pt>
    <dgm:pt modelId="{0FA04857-712A-4329-8CF7-8548C97D2E90}" type="parTrans" cxnId="{26791D45-4BF5-43A7-9185-5A4EB2F36487}">
      <dgm:prSet/>
      <dgm:spPr/>
      <dgm:t>
        <a:bodyPr/>
        <a:lstStyle/>
        <a:p>
          <a:endParaRPr lang="en-US"/>
        </a:p>
      </dgm:t>
    </dgm:pt>
    <dgm:pt modelId="{B583FB6F-C91D-44A2-B557-3746FD9E6D3F}" type="sibTrans" cxnId="{26791D45-4BF5-43A7-9185-5A4EB2F36487}">
      <dgm:prSet/>
      <dgm:spPr/>
      <dgm:t>
        <a:bodyPr/>
        <a:lstStyle/>
        <a:p>
          <a:endParaRPr lang="en-US"/>
        </a:p>
      </dgm:t>
    </dgm:pt>
    <dgm:pt modelId="{77E76699-9089-4F20-BC20-877B44431199}">
      <dgm:prSet phldrT="[Text]"/>
      <dgm:spPr/>
      <dgm:t>
        <a:bodyPr/>
        <a:lstStyle/>
        <a:p>
          <a:r>
            <a:rPr lang="en-GB" dirty="0"/>
            <a:t>Year 4/beginning of Year 5: start your research!</a:t>
          </a:r>
          <a:endParaRPr lang="en-US" dirty="0"/>
        </a:p>
      </dgm:t>
    </dgm:pt>
    <dgm:pt modelId="{C1FFFD22-7C00-4A71-903F-113F28BAB0B2}" type="parTrans" cxnId="{9293CBBB-E024-4E4C-AD62-BA1A45FCF2BC}">
      <dgm:prSet/>
      <dgm:spPr/>
      <dgm:t>
        <a:bodyPr/>
        <a:lstStyle/>
        <a:p>
          <a:endParaRPr lang="en-US"/>
        </a:p>
      </dgm:t>
    </dgm:pt>
    <dgm:pt modelId="{8E755013-B41E-4A0E-B889-D029C6469083}" type="sibTrans" cxnId="{9293CBBB-E024-4E4C-AD62-BA1A45FCF2BC}">
      <dgm:prSet/>
      <dgm:spPr/>
      <dgm:t>
        <a:bodyPr/>
        <a:lstStyle/>
        <a:p>
          <a:endParaRPr lang="en-US"/>
        </a:p>
      </dgm:t>
    </dgm:pt>
    <dgm:pt modelId="{2A854A5D-1B32-4421-B272-F0D420113099}">
      <dgm:prSet phldrT="[Text]"/>
      <dgm:spPr/>
      <dgm:t>
        <a:bodyPr/>
        <a:lstStyle/>
        <a:p>
          <a:r>
            <a:rPr lang="en-US" dirty="0"/>
            <a:t>Then</a:t>
          </a:r>
        </a:p>
      </dgm:t>
    </dgm:pt>
    <dgm:pt modelId="{FFBF73B8-7C04-4984-A270-0C7AE2261BC5}" type="parTrans" cxnId="{A8ED5D07-4504-4AC8-BB70-38228C751A07}">
      <dgm:prSet/>
      <dgm:spPr/>
      <dgm:t>
        <a:bodyPr/>
        <a:lstStyle/>
        <a:p>
          <a:endParaRPr lang="en-US"/>
        </a:p>
      </dgm:t>
    </dgm:pt>
    <dgm:pt modelId="{B7C71C49-1D27-4CC6-9578-BCCFC8652E69}" type="sibTrans" cxnId="{A8ED5D07-4504-4AC8-BB70-38228C751A07}">
      <dgm:prSet/>
      <dgm:spPr/>
      <dgm:t>
        <a:bodyPr/>
        <a:lstStyle/>
        <a:p>
          <a:endParaRPr lang="en-US"/>
        </a:p>
      </dgm:t>
    </dgm:pt>
    <dgm:pt modelId="{F25B9027-B94D-440C-8511-65FE59823380}">
      <dgm:prSet phldrT="[Text]"/>
      <dgm:spPr/>
      <dgm:t>
        <a:bodyPr/>
        <a:lstStyle/>
        <a:p>
          <a:r>
            <a:rPr lang="en-GB" dirty="0"/>
            <a:t>Year 5 Annual review: </a:t>
          </a:r>
          <a:r>
            <a:rPr lang="en-GB" u="sng" dirty="0"/>
            <a:t>Summer term of Year 5.</a:t>
          </a:r>
          <a:r>
            <a:rPr lang="en-US" dirty="0"/>
            <a:t>State your preference</a:t>
          </a:r>
          <a:endParaRPr lang="en-US" u="sng" dirty="0"/>
        </a:p>
      </dgm:t>
    </dgm:pt>
    <dgm:pt modelId="{02F21208-3C1B-41F0-BFEE-98D0CEA941B8}" type="parTrans" cxnId="{22B59F2D-1E07-41B8-AEBC-77A01B6B366F}">
      <dgm:prSet/>
      <dgm:spPr/>
      <dgm:t>
        <a:bodyPr/>
        <a:lstStyle/>
        <a:p>
          <a:endParaRPr lang="en-US"/>
        </a:p>
      </dgm:t>
    </dgm:pt>
    <dgm:pt modelId="{37C03072-8A04-4683-AA34-F325F334DD4E}" type="sibTrans" cxnId="{22B59F2D-1E07-41B8-AEBC-77A01B6B366F}">
      <dgm:prSet/>
      <dgm:spPr/>
      <dgm:t>
        <a:bodyPr/>
        <a:lstStyle/>
        <a:p>
          <a:endParaRPr lang="en-US"/>
        </a:p>
      </dgm:t>
    </dgm:pt>
    <dgm:pt modelId="{6B63E211-7FC4-447A-83EE-968CCEA5499A}">
      <dgm:prSet phldrT="[Text]"/>
      <dgm:spPr/>
      <dgm:t>
        <a:bodyPr/>
        <a:lstStyle/>
        <a:p>
          <a:r>
            <a:rPr lang="en-GB" dirty="0"/>
            <a:t>Paperwork goes for consultation to Secondary Schools, Autumn of Year 6</a:t>
          </a:r>
          <a:endParaRPr lang="en-US" dirty="0"/>
        </a:p>
      </dgm:t>
    </dgm:pt>
    <dgm:pt modelId="{C82DFE62-2FAE-431D-8DDE-F89557C71AE7}" type="parTrans" cxnId="{B13A3B66-68A3-4B67-AD56-E2D05DF5D9A6}">
      <dgm:prSet/>
      <dgm:spPr/>
      <dgm:t>
        <a:bodyPr/>
        <a:lstStyle/>
        <a:p>
          <a:endParaRPr lang="en-US"/>
        </a:p>
      </dgm:t>
    </dgm:pt>
    <dgm:pt modelId="{739DB469-CD02-483E-B416-8992F782820C}" type="sibTrans" cxnId="{B13A3B66-68A3-4B67-AD56-E2D05DF5D9A6}">
      <dgm:prSet/>
      <dgm:spPr/>
      <dgm:t>
        <a:bodyPr/>
        <a:lstStyle/>
        <a:p>
          <a:endParaRPr lang="en-US"/>
        </a:p>
      </dgm:t>
    </dgm:pt>
    <dgm:pt modelId="{4293AC36-B2D2-4326-B907-99AE2BAF05E2}">
      <dgm:prSet/>
      <dgm:spPr/>
      <dgm:t>
        <a:bodyPr/>
        <a:lstStyle/>
        <a:p>
          <a:endParaRPr lang="en-US" dirty="0"/>
        </a:p>
      </dgm:t>
    </dgm:pt>
    <dgm:pt modelId="{6019DA33-65D3-4C34-95B1-AF3EE4C5E4F0}" type="parTrans" cxnId="{25B98F73-7143-411F-90A1-02F2D4072BBA}">
      <dgm:prSet/>
      <dgm:spPr/>
      <dgm:t>
        <a:bodyPr/>
        <a:lstStyle/>
        <a:p>
          <a:endParaRPr lang="en-US"/>
        </a:p>
      </dgm:t>
    </dgm:pt>
    <dgm:pt modelId="{61D5BAF4-DE28-40FA-8573-A8DD04694B26}" type="sibTrans" cxnId="{25B98F73-7143-411F-90A1-02F2D4072BBA}">
      <dgm:prSet/>
      <dgm:spPr/>
      <dgm:t>
        <a:bodyPr/>
        <a:lstStyle/>
        <a:p>
          <a:endParaRPr lang="en-US"/>
        </a:p>
      </dgm:t>
    </dgm:pt>
    <dgm:pt modelId="{00496990-4F56-4528-8BC4-4D77BECE8DB2}">
      <dgm:prSet/>
      <dgm:spPr/>
      <dgm:t>
        <a:bodyPr/>
        <a:lstStyle/>
        <a:p>
          <a:r>
            <a:rPr lang="en-GB" dirty="0"/>
            <a:t>You hear the results and receive a final EHCP, February of Year 6</a:t>
          </a:r>
          <a:endParaRPr lang="en-US" dirty="0"/>
        </a:p>
      </dgm:t>
    </dgm:pt>
    <dgm:pt modelId="{8DB99379-4F10-43B4-847D-29A14C8F0FD9}" type="parTrans" cxnId="{61D8B683-604C-4F54-9491-21EFA7024BB3}">
      <dgm:prSet/>
      <dgm:spPr/>
      <dgm:t>
        <a:bodyPr/>
        <a:lstStyle/>
        <a:p>
          <a:endParaRPr lang="en-US"/>
        </a:p>
      </dgm:t>
    </dgm:pt>
    <dgm:pt modelId="{7548B7EA-8B36-4C5D-87C2-67418F584DEB}" type="sibTrans" cxnId="{61D8B683-604C-4F54-9491-21EFA7024BB3}">
      <dgm:prSet/>
      <dgm:spPr/>
      <dgm:t>
        <a:bodyPr/>
        <a:lstStyle/>
        <a:p>
          <a:endParaRPr lang="en-US"/>
        </a:p>
      </dgm:t>
    </dgm:pt>
    <dgm:pt modelId="{8B8D6C79-05C8-4038-A524-E59EF46EBABA}">
      <dgm:prSet/>
      <dgm:spPr/>
      <dgm:t>
        <a:bodyPr/>
        <a:lstStyle/>
        <a:p>
          <a:r>
            <a:rPr lang="en-GB"/>
            <a:t>Westfield begins transition plans with Secondary schools, new school to attend Annual Review in Summer of Year 6</a:t>
          </a:r>
          <a:endParaRPr lang="en-US"/>
        </a:p>
      </dgm:t>
    </dgm:pt>
    <dgm:pt modelId="{0BF75EB6-848B-4C38-B2BB-3EE20BBF67F2}" type="parTrans" cxnId="{2AE5EF29-B0FA-4724-AC86-7FFE5F988D95}">
      <dgm:prSet/>
      <dgm:spPr/>
      <dgm:t>
        <a:bodyPr/>
        <a:lstStyle/>
        <a:p>
          <a:endParaRPr lang="en-US"/>
        </a:p>
      </dgm:t>
    </dgm:pt>
    <dgm:pt modelId="{A9C5B0FE-0A14-4CAE-A89E-EC55239E8163}" type="sibTrans" cxnId="{2AE5EF29-B0FA-4724-AC86-7FFE5F988D95}">
      <dgm:prSet/>
      <dgm:spPr/>
      <dgm:t>
        <a:bodyPr/>
        <a:lstStyle/>
        <a:p>
          <a:endParaRPr lang="en-US"/>
        </a:p>
      </dgm:t>
    </dgm:pt>
    <dgm:pt modelId="{593E5F5A-91D0-499A-BA36-6F89565D1B4B}">
      <dgm:prSet/>
      <dgm:spPr/>
      <dgm:t>
        <a:bodyPr/>
        <a:lstStyle/>
        <a:p>
          <a:endParaRPr lang="en-US" dirty="0"/>
        </a:p>
      </dgm:t>
    </dgm:pt>
    <dgm:pt modelId="{36B1A4B5-12E8-4063-8B5A-CD7345917F79}" type="sibTrans" cxnId="{44CDC04C-EABE-4B4F-A116-AD7939C78B37}">
      <dgm:prSet/>
      <dgm:spPr/>
      <dgm:t>
        <a:bodyPr/>
        <a:lstStyle/>
        <a:p>
          <a:endParaRPr lang="en-US"/>
        </a:p>
      </dgm:t>
    </dgm:pt>
    <dgm:pt modelId="{54494023-0877-4D1D-BE39-081BAF8FD28F}" type="parTrans" cxnId="{44CDC04C-EABE-4B4F-A116-AD7939C78B37}">
      <dgm:prSet/>
      <dgm:spPr/>
      <dgm:t>
        <a:bodyPr/>
        <a:lstStyle/>
        <a:p>
          <a:endParaRPr lang="en-US"/>
        </a:p>
      </dgm:t>
    </dgm:pt>
    <dgm:pt modelId="{BFC54678-4FD0-43C3-8149-5CF907C9A077}">
      <dgm:prSet phldrT="[Text]"/>
      <dgm:spPr/>
      <dgm:t>
        <a:bodyPr/>
        <a:lstStyle/>
        <a:p>
          <a:r>
            <a:rPr lang="en-US" u="none" dirty="0"/>
            <a:t>County updates the EHCP </a:t>
          </a:r>
        </a:p>
      </dgm:t>
    </dgm:pt>
    <dgm:pt modelId="{388D9CAD-DEFD-4397-9B90-72F5CB7F7614}" type="parTrans" cxnId="{D16B21E6-F0CD-4253-AD89-DB053D2CE1B5}">
      <dgm:prSet/>
      <dgm:spPr/>
      <dgm:t>
        <a:bodyPr/>
        <a:lstStyle/>
        <a:p>
          <a:endParaRPr lang="en-GB"/>
        </a:p>
      </dgm:t>
    </dgm:pt>
    <dgm:pt modelId="{F304D40F-45E6-49CE-831F-F8BCE2D1DEA6}" type="sibTrans" cxnId="{D16B21E6-F0CD-4253-AD89-DB053D2CE1B5}">
      <dgm:prSet/>
      <dgm:spPr/>
      <dgm:t>
        <a:bodyPr/>
        <a:lstStyle/>
        <a:p>
          <a:endParaRPr lang="en-GB"/>
        </a:p>
      </dgm:t>
    </dgm:pt>
    <dgm:pt modelId="{2172708C-BF48-4937-840B-298348DAE5A0}">
      <dgm:prSet phldrT="[Text]"/>
      <dgm:spPr/>
      <dgm:t>
        <a:bodyPr/>
        <a:lstStyle/>
        <a:p>
          <a:r>
            <a:rPr lang="en-US" dirty="0"/>
            <a:t>Next</a:t>
          </a:r>
        </a:p>
      </dgm:t>
    </dgm:pt>
    <dgm:pt modelId="{0E9E8314-8F98-4153-831F-93CBBFCA087D}" type="sibTrans" cxnId="{D085B27A-7206-4813-A7B5-5CC82A58D24B}">
      <dgm:prSet/>
      <dgm:spPr/>
      <dgm:t>
        <a:bodyPr/>
        <a:lstStyle/>
        <a:p>
          <a:endParaRPr lang="en-US"/>
        </a:p>
      </dgm:t>
    </dgm:pt>
    <dgm:pt modelId="{EBE1F79B-CB37-4C37-BCC8-44AD73624AB8}" type="parTrans" cxnId="{D085B27A-7206-4813-A7B5-5CC82A58D24B}">
      <dgm:prSet/>
      <dgm:spPr/>
      <dgm:t>
        <a:bodyPr/>
        <a:lstStyle/>
        <a:p>
          <a:endParaRPr lang="en-US"/>
        </a:p>
      </dgm:t>
    </dgm:pt>
    <dgm:pt modelId="{985B30B3-8432-4E54-A511-1BFDD24DCEB1}" type="pres">
      <dgm:prSet presAssocID="{0DE9C544-0BAF-4EF8-BE60-EBC239BFDB28}" presName="linearFlow" presStyleCnt="0">
        <dgm:presLayoutVars>
          <dgm:dir/>
          <dgm:animLvl val="lvl"/>
          <dgm:resizeHandles val="exact"/>
        </dgm:presLayoutVars>
      </dgm:prSet>
      <dgm:spPr/>
    </dgm:pt>
    <dgm:pt modelId="{C2C09ABC-3466-40E8-836D-617B9EFCBB5D}" type="pres">
      <dgm:prSet presAssocID="{4941A442-C227-4550-887D-9AEC41E76678}" presName="composite" presStyleCnt="0"/>
      <dgm:spPr/>
    </dgm:pt>
    <dgm:pt modelId="{4E3E4F06-B727-4F7E-972F-7912B1CB249C}" type="pres">
      <dgm:prSet presAssocID="{4941A442-C227-4550-887D-9AEC41E76678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37663402-4FD5-4126-AAB5-ED83186BCACD}" type="pres">
      <dgm:prSet presAssocID="{4941A442-C227-4550-887D-9AEC41E76678}" presName="descendantText" presStyleLbl="alignAcc1" presStyleIdx="0" presStyleCnt="5">
        <dgm:presLayoutVars>
          <dgm:bulletEnabled val="1"/>
        </dgm:presLayoutVars>
      </dgm:prSet>
      <dgm:spPr/>
    </dgm:pt>
    <dgm:pt modelId="{BBD4505C-DFCA-4212-97C0-EC457CD6D437}" type="pres">
      <dgm:prSet presAssocID="{B583FB6F-C91D-44A2-B557-3746FD9E6D3F}" presName="sp" presStyleCnt="0"/>
      <dgm:spPr/>
    </dgm:pt>
    <dgm:pt modelId="{F0482C36-548C-42D7-B1AD-41564A2011DB}" type="pres">
      <dgm:prSet presAssocID="{2A854A5D-1B32-4421-B272-F0D420113099}" presName="composite" presStyleCnt="0"/>
      <dgm:spPr/>
    </dgm:pt>
    <dgm:pt modelId="{F57257E7-5109-43D1-B039-DB561FFD5C0F}" type="pres">
      <dgm:prSet presAssocID="{2A854A5D-1B32-4421-B272-F0D420113099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4287186B-B091-46F4-94E8-D6C493D69F22}" type="pres">
      <dgm:prSet presAssocID="{2A854A5D-1B32-4421-B272-F0D420113099}" presName="descendantText" presStyleLbl="alignAcc1" presStyleIdx="1" presStyleCnt="5">
        <dgm:presLayoutVars>
          <dgm:bulletEnabled val="1"/>
        </dgm:presLayoutVars>
      </dgm:prSet>
      <dgm:spPr/>
    </dgm:pt>
    <dgm:pt modelId="{A95E2D3E-26ED-4564-92C7-9E31A04C5996}" type="pres">
      <dgm:prSet presAssocID="{B7C71C49-1D27-4CC6-9578-BCCFC8652E69}" presName="sp" presStyleCnt="0"/>
      <dgm:spPr/>
    </dgm:pt>
    <dgm:pt modelId="{AD6310AB-FFDB-40E3-AA88-FA0A1FF1D232}" type="pres">
      <dgm:prSet presAssocID="{2172708C-BF48-4937-840B-298348DAE5A0}" presName="composite" presStyleCnt="0"/>
      <dgm:spPr/>
    </dgm:pt>
    <dgm:pt modelId="{A9B659F9-95BF-4724-AB95-81867E640F5E}" type="pres">
      <dgm:prSet presAssocID="{2172708C-BF48-4937-840B-298348DAE5A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A6DAC378-4C8E-4834-A112-162570F9720C}" type="pres">
      <dgm:prSet presAssocID="{2172708C-BF48-4937-840B-298348DAE5A0}" presName="descendantText" presStyleLbl="alignAcc1" presStyleIdx="2" presStyleCnt="5">
        <dgm:presLayoutVars>
          <dgm:bulletEnabled val="1"/>
        </dgm:presLayoutVars>
      </dgm:prSet>
      <dgm:spPr/>
    </dgm:pt>
    <dgm:pt modelId="{16C37C8A-8FF0-4091-A1CF-D8CD13DA8965}" type="pres">
      <dgm:prSet presAssocID="{0E9E8314-8F98-4153-831F-93CBBFCA087D}" presName="sp" presStyleCnt="0"/>
      <dgm:spPr/>
    </dgm:pt>
    <dgm:pt modelId="{94DF4D08-BDB6-44FC-B445-E2EAD0B8EE9D}" type="pres">
      <dgm:prSet presAssocID="{593E5F5A-91D0-499A-BA36-6F89565D1B4B}" presName="composite" presStyleCnt="0"/>
      <dgm:spPr/>
    </dgm:pt>
    <dgm:pt modelId="{4ED1687C-EF10-455F-8909-1B6E84E0E4FC}" type="pres">
      <dgm:prSet presAssocID="{593E5F5A-91D0-499A-BA36-6F89565D1B4B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7DC77968-FDD1-4005-947F-127F4060E03C}" type="pres">
      <dgm:prSet presAssocID="{593E5F5A-91D0-499A-BA36-6F89565D1B4B}" presName="descendantText" presStyleLbl="alignAcc1" presStyleIdx="3" presStyleCnt="5">
        <dgm:presLayoutVars>
          <dgm:bulletEnabled val="1"/>
        </dgm:presLayoutVars>
      </dgm:prSet>
      <dgm:spPr/>
    </dgm:pt>
    <dgm:pt modelId="{9C92604A-1196-400B-BF45-86A51602D047}" type="pres">
      <dgm:prSet presAssocID="{36B1A4B5-12E8-4063-8B5A-CD7345917F79}" presName="sp" presStyleCnt="0"/>
      <dgm:spPr/>
    </dgm:pt>
    <dgm:pt modelId="{EDC5CB3D-A9C5-42A2-BE6F-C4833F023A88}" type="pres">
      <dgm:prSet presAssocID="{4293AC36-B2D2-4326-B907-99AE2BAF05E2}" presName="composite" presStyleCnt="0"/>
      <dgm:spPr/>
    </dgm:pt>
    <dgm:pt modelId="{27F8DEDA-7F45-40F0-BBD0-43C72ABD2E41}" type="pres">
      <dgm:prSet presAssocID="{4293AC36-B2D2-4326-B907-99AE2BAF05E2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37350FF6-C6FD-4D77-BD03-06307E627E72}" type="pres">
      <dgm:prSet presAssocID="{4293AC36-B2D2-4326-B907-99AE2BAF05E2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D3F69B00-BCCD-4E29-8741-A9D43931EAA4}" type="presOf" srcId="{593E5F5A-91D0-499A-BA36-6F89565D1B4B}" destId="{4ED1687C-EF10-455F-8909-1B6E84E0E4FC}" srcOrd="0" destOrd="0" presId="urn:microsoft.com/office/officeart/2005/8/layout/chevron2"/>
    <dgm:cxn modelId="{5DD6C903-E82C-4C11-A139-1816297D3E5F}" type="presOf" srcId="{8B8D6C79-05C8-4038-A524-E59EF46EBABA}" destId="{37350FF6-C6FD-4D77-BD03-06307E627E72}" srcOrd="0" destOrd="0" presId="urn:microsoft.com/office/officeart/2005/8/layout/chevron2"/>
    <dgm:cxn modelId="{A8ED5D07-4504-4AC8-BB70-38228C751A07}" srcId="{0DE9C544-0BAF-4EF8-BE60-EBC239BFDB28}" destId="{2A854A5D-1B32-4421-B272-F0D420113099}" srcOrd="1" destOrd="0" parTransId="{FFBF73B8-7C04-4984-A270-0C7AE2261BC5}" sibTransId="{B7C71C49-1D27-4CC6-9578-BCCFC8652E69}"/>
    <dgm:cxn modelId="{C7980509-DF6F-4FE2-8C8C-7339ED65C06D}" type="presOf" srcId="{4293AC36-B2D2-4326-B907-99AE2BAF05E2}" destId="{27F8DEDA-7F45-40F0-BBD0-43C72ABD2E41}" srcOrd="0" destOrd="0" presId="urn:microsoft.com/office/officeart/2005/8/layout/chevron2"/>
    <dgm:cxn modelId="{9D7CDD27-1E8A-4846-BC41-9FFE3838AF57}" type="presOf" srcId="{6B63E211-7FC4-447A-83EE-968CCEA5499A}" destId="{A6DAC378-4C8E-4834-A112-162570F9720C}" srcOrd="0" destOrd="0" presId="urn:microsoft.com/office/officeart/2005/8/layout/chevron2"/>
    <dgm:cxn modelId="{2AE5EF29-B0FA-4724-AC86-7FFE5F988D95}" srcId="{4293AC36-B2D2-4326-B907-99AE2BAF05E2}" destId="{8B8D6C79-05C8-4038-A524-E59EF46EBABA}" srcOrd="0" destOrd="0" parTransId="{0BF75EB6-848B-4C38-B2BB-3EE20BBF67F2}" sibTransId="{A9C5B0FE-0A14-4CAE-A89E-EC55239E8163}"/>
    <dgm:cxn modelId="{22B59F2D-1E07-41B8-AEBC-77A01B6B366F}" srcId="{2A854A5D-1B32-4421-B272-F0D420113099}" destId="{F25B9027-B94D-440C-8511-65FE59823380}" srcOrd="0" destOrd="0" parTransId="{02F21208-3C1B-41F0-BFEE-98D0CEA941B8}" sibTransId="{37C03072-8A04-4683-AA34-F325F334DD4E}"/>
    <dgm:cxn modelId="{26791D45-4BF5-43A7-9185-5A4EB2F36487}" srcId="{0DE9C544-0BAF-4EF8-BE60-EBC239BFDB28}" destId="{4941A442-C227-4550-887D-9AEC41E76678}" srcOrd="0" destOrd="0" parTransId="{0FA04857-712A-4329-8CF7-8548C97D2E90}" sibTransId="{B583FB6F-C91D-44A2-B557-3746FD9E6D3F}"/>
    <dgm:cxn modelId="{B13A3B66-68A3-4B67-AD56-E2D05DF5D9A6}" srcId="{2172708C-BF48-4937-840B-298348DAE5A0}" destId="{6B63E211-7FC4-447A-83EE-968CCEA5499A}" srcOrd="0" destOrd="0" parTransId="{C82DFE62-2FAE-431D-8DDE-F89557C71AE7}" sibTransId="{739DB469-CD02-483E-B416-8992F782820C}"/>
    <dgm:cxn modelId="{B27C7948-1626-4C86-8A35-3F68D4FE422C}" type="presOf" srcId="{00496990-4F56-4528-8BC4-4D77BECE8DB2}" destId="{7DC77968-FDD1-4005-947F-127F4060E03C}" srcOrd="0" destOrd="0" presId="urn:microsoft.com/office/officeart/2005/8/layout/chevron2"/>
    <dgm:cxn modelId="{44CDC04C-EABE-4B4F-A116-AD7939C78B37}" srcId="{0DE9C544-0BAF-4EF8-BE60-EBC239BFDB28}" destId="{593E5F5A-91D0-499A-BA36-6F89565D1B4B}" srcOrd="3" destOrd="0" parTransId="{54494023-0877-4D1D-BE39-081BAF8FD28F}" sibTransId="{36B1A4B5-12E8-4063-8B5A-CD7345917F79}"/>
    <dgm:cxn modelId="{25B98F73-7143-411F-90A1-02F2D4072BBA}" srcId="{0DE9C544-0BAF-4EF8-BE60-EBC239BFDB28}" destId="{4293AC36-B2D2-4326-B907-99AE2BAF05E2}" srcOrd="4" destOrd="0" parTransId="{6019DA33-65D3-4C34-95B1-AF3EE4C5E4F0}" sibTransId="{61D5BAF4-DE28-40FA-8573-A8DD04694B26}"/>
    <dgm:cxn modelId="{49BBC359-0AAE-4978-97F0-CCB593DE2C95}" type="presOf" srcId="{BFC54678-4FD0-43C3-8149-5CF907C9A077}" destId="{4287186B-B091-46F4-94E8-D6C493D69F22}" srcOrd="0" destOrd="1" presId="urn:microsoft.com/office/officeart/2005/8/layout/chevron2"/>
    <dgm:cxn modelId="{D085B27A-7206-4813-A7B5-5CC82A58D24B}" srcId="{0DE9C544-0BAF-4EF8-BE60-EBC239BFDB28}" destId="{2172708C-BF48-4937-840B-298348DAE5A0}" srcOrd="2" destOrd="0" parTransId="{EBE1F79B-CB37-4C37-BCC8-44AD73624AB8}" sibTransId="{0E9E8314-8F98-4153-831F-93CBBFCA087D}"/>
    <dgm:cxn modelId="{61D8B683-604C-4F54-9491-21EFA7024BB3}" srcId="{593E5F5A-91D0-499A-BA36-6F89565D1B4B}" destId="{00496990-4F56-4528-8BC4-4D77BECE8DB2}" srcOrd="0" destOrd="0" parTransId="{8DB99379-4F10-43B4-847D-29A14C8F0FD9}" sibTransId="{7548B7EA-8B36-4C5D-87C2-67418F584DEB}"/>
    <dgm:cxn modelId="{78676696-AB6C-4088-A217-C7D7F95BFC65}" type="presOf" srcId="{4941A442-C227-4550-887D-9AEC41E76678}" destId="{4E3E4F06-B727-4F7E-972F-7912B1CB249C}" srcOrd="0" destOrd="0" presId="urn:microsoft.com/office/officeart/2005/8/layout/chevron2"/>
    <dgm:cxn modelId="{61E3E6A4-4EBC-444A-8EB4-E7C77A560C7E}" type="presOf" srcId="{2A854A5D-1B32-4421-B272-F0D420113099}" destId="{F57257E7-5109-43D1-B039-DB561FFD5C0F}" srcOrd="0" destOrd="0" presId="urn:microsoft.com/office/officeart/2005/8/layout/chevron2"/>
    <dgm:cxn modelId="{9293CBBB-E024-4E4C-AD62-BA1A45FCF2BC}" srcId="{4941A442-C227-4550-887D-9AEC41E76678}" destId="{77E76699-9089-4F20-BC20-877B44431199}" srcOrd="0" destOrd="0" parTransId="{C1FFFD22-7C00-4A71-903F-113F28BAB0B2}" sibTransId="{8E755013-B41E-4A0E-B889-D029C6469083}"/>
    <dgm:cxn modelId="{B61347BC-91F3-4EB3-BCCF-BCAE7710C906}" type="presOf" srcId="{77E76699-9089-4F20-BC20-877B44431199}" destId="{37663402-4FD5-4126-AAB5-ED83186BCACD}" srcOrd="0" destOrd="0" presId="urn:microsoft.com/office/officeart/2005/8/layout/chevron2"/>
    <dgm:cxn modelId="{2AB177CC-21C4-48D5-8269-2F6D124B8C94}" type="presOf" srcId="{2172708C-BF48-4937-840B-298348DAE5A0}" destId="{A9B659F9-95BF-4724-AB95-81867E640F5E}" srcOrd="0" destOrd="0" presId="urn:microsoft.com/office/officeart/2005/8/layout/chevron2"/>
    <dgm:cxn modelId="{3725C5D3-F708-4A2E-9D59-7A8409E443CC}" type="presOf" srcId="{0DE9C544-0BAF-4EF8-BE60-EBC239BFDB28}" destId="{985B30B3-8432-4E54-A511-1BFDD24DCEB1}" srcOrd="0" destOrd="0" presId="urn:microsoft.com/office/officeart/2005/8/layout/chevron2"/>
    <dgm:cxn modelId="{D16B21E6-F0CD-4253-AD89-DB053D2CE1B5}" srcId="{2A854A5D-1B32-4421-B272-F0D420113099}" destId="{BFC54678-4FD0-43C3-8149-5CF907C9A077}" srcOrd="1" destOrd="0" parTransId="{388D9CAD-DEFD-4397-9B90-72F5CB7F7614}" sibTransId="{F304D40F-45E6-49CE-831F-F8BCE2D1DEA6}"/>
    <dgm:cxn modelId="{252428FF-EAE9-4253-914C-CF9E7F70C7A0}" type="presOf" srcId="{F25B9027-B94D-440C-8511-65FE59823380}" destId="{4287186B-B091-46F4-94E8-D6C493D69F22}" srcOrd="0" destOrd="0" presId="urn:microsoft.com/office/officeart/2005/8/layout/chevron2"/>
    <dgm:cxn modelId="{D33CFF80-71F4-44E4-AB58-7CFBD9BE7D6A}" type="presParOf" srcId="{985B30B3-8432-4E54-A511-1BFDD24DCEB1}" destId="{C2C09ABC-3466-40E8-836D-617B9EFCBB5D}" srcOrd="0" destOrd="0" presId="urn:microsoft.com/office/officeart/2005/8/layout/chevron2"/>
    <dgm:cxn modelId="{8D2F1538-BC9A-4F9B-AE30-288D233B82FC}" type="presParOf" srcId="{C2C09ABC-3466-40E8-836D-617B9EFCBB5D}" destId="{4E3E4F06-B727-4F7E-972F-7912B1CB249C}" srcOrd="0" destOrd="0" presId="urn:microsoft.com/office/officeart/2005/8/layout/chevron2"/>
    <dgm:cxn modelId="{3B281380-3992-4209-9CA0-814C9F43E3C4}" type="presParOf" srcId="{C2C09ABC-3466-40E8-836D-617B9EFCBB5D}" destId="{37663402-4FD5-4126-AAB5-ED83186BCACD}" srcOrd="1" destOrd="0" presId="urn:microsoft.com/office/officeart/2005/8/layout/chevron2"/>
    <dgm:cxn modelId="{E75DC59F-3623-4395-85EA-9A1ACED6509A}" type="presParOf" srcId="{985B30B3-8432-4E54-A511-1BFDD24DCEB1}" destId="{BBD4505C-DFCA-4212-97C0-EC457CD6D437}" srcOrd="1" destOrd="0" presId="urn:microsoft.com/office/officeart/2005/8/layout/chevron2"/>
    <dgm:cxn modelId="{5F726030-386F-4DB3-97E7-0CD082FFFE86}" type="presParOf" srcId="{985B30B3-8432-4E54-A511-1BFDD24DCEB1}" destId="{F0482C36-548C-42D7-B1AD-41564A2011DB}" srcOrd="2" destOrd="0" presId="urn:microsoft.com/office/officeart/2005/8/layout/chevron2"/>
    <dgm:cxn modelId="{FDF3F5E2-61E0-49DB-B614-3FC207B3FA54}" type="presParOf" srcId="{F0482C36-548C-42D7-B1AD-41564A2011DB}" destId="{F57257E7-5109-43D1-B039-DB561FFD5C0F}" srcOrd="0" destOrd="0" presId="urn:microsoft.com/office/officeart/2005/8/layout/chevron2"/>
    <dgm:cxn modelId="{2DAEFA7C-1C67-47F6-9791-D28D66AE9FA8}" type="presParOf" srcId="{F0482C36-548C-42D7-B1AD-41564A2011DB}" destId="{4287186B-B091-46F4-94E8-D6C493D69F22}" srcOrd="1" destOrd="0" presId="urn:microsoft.com/office/officeart/2005/8/layout/chevron2"/>
    <dgm:cxn modelId="{99004C44-610D-4C24-9F55-2A6050752638}" type="presParOf" srcId="{985B30B3-8432-4E54-A511-1BFDD24DCEB1}" destId="{A95E2D3E-26ED-4564-92C7-9E31A04C5996}" srcOrd="3" destOrd="0" presId="urn:microsoft.com/office/officeart/2005/8/layout/chevron2"/>
    <dgm:cxn modelId="{FC6ED62E-0E72-4527-9B2D-D0379CAB2B43}" type="presParOf" srcId="{985B30B3-8432-4E54-A511-1BFDD24DCEB1}" destId="{AD6310AB-FFDB-40E3-AA88-FA0A1FF1D232}" srcOrd="4" destOrd="0" presId="urn:microsoft.com/office/officeart/2005/8/layout/chevron2"/>
    <dgm:cxn modelId="{340263BA-80EA-4883-B8B0-1541A55AF25E}" type="presParOf" srcId="{AD6310AB-FFDB-40E3-AA88-FA0A1FF1D232}" destId="{A9B659F9-95BF-4724-AB95-81867E640F5E}" srcOrd="0" destOrd="0" presId="urn:microsoft.com/office/officeart/2005/8/layout/chevron2"/>
    <dgm:cxn modelId="{ECB91FB2-0292-4134-A1A3-70E792DA08A3}" type="presParOf" srcId="{AD6310AB-FFDB-40E3-AA88-FA0A1FF1D232}" destId="{A6DAC378-4C8E-4834-A112-162570F9720C}" srcOrd="1" destOrd="0" presId="urn:microsoft.com/office/officeart/2005/8/layout/chevron2"/>
    <dgm:cxn modelId="{230C2093-94E4-4B99-AA57-571CC71E11C9}" type="presParOf" srcId="{985B30B3-8432-4E54-A511-1BFDD24DCEB1}" destId="{16C37C8A-8FF0-4091-A1CF-D8CD13DA8965}" srcOrd="5" destOrd="0" presId="urn:microsoft.com/office/officeart/2005/8/layout/chevron2"/>
    <dgm:cxn modelId="{B877DCA4-3008-4A11-A879-182F772AE7A8}" type="presParOf" srcId="{985B30B3-8432-4E54-A511-1BFDD24DCEB1}" destId="{94DF4D08-BDB6-44FC-B445-E2EAD0B8EE9D}" srcOrd="6" destOrd="0" presId="urn:microsoft.com/office/officeart/2005/8/layout/chevron2"/>
    <dgm:cxn modelId="{DED4AA0E-757A-49A1-84A4-6542A03E5495}" type="presParOf" srcId="{94DF4D08-BDB6-44FC-B445-E2EAD0B8EE9D}" destId="{4ED1687C-EF10-455F-8909-1B6E84E0E4FC}" srcOrd="0" destOrd="0" presId="urn:microsoft.com/office/officeart/2005/8/layout/chevron2"/>
    <dgm:cxn modelId="{832E1207-DEEF-4C78-8FB2-C1F31A7F2B07}" type="presParOf" srcId="{94DF4D08-BDB6-44FC-B445-E2EAD0B8EE9D}" destId="{7DC77968-FDD1-4005-947F-127F4060E03C}" srcOrd="1" destOrd="0" presId="urn:microsoft.com/office/officeart/2005/8/layout/chevron2"/>
    <dgm:cxn modelId="{7F0E4030-6BC3-4D43-A932-25649659D10B}" type="presParOf" srcId="{985B30B3-8432-4E54-A511-1BFDD24DCEB1}" destId="{9C92604A-1196-400B-BF45-86A51602D047}" srcOrd="7" destOrd="0" presId="urn:microsoft.com/office/officeart/2005/8/layout/chevron2"/>
    <dgm:cxn modelId="{242E3B17-3EA0-4F5A-83DD-58B3DF47CE54}" type="presParOf" srcId="{985B30B3-8432-4E54-A511-1BFDD24DCEB1}" destId="{EDC5CB3D-A9C5-42A2-BE6F-C4833F023A88}" srcOrd="8" destOrd="0" presId="urn:microsoft.com/office/officeart/2005/8/layout/chevron2"/>
    <dgm:cxn modelId="{9545D794-E67A-4F6E-95D5-59B6E028BC81}" type="presParOf" srcId="{EDC5CB3D-A9C5-42A2-BE6F-C4833F023A88}" destId="{27F8DEDA-7F45-40F0-BBD0-43C72ABD2E41}" srcOrd="0" destOrd="0" presId="urn:microsoft.com/office/officeart/2005/8/layout/chevron2"/>
    <dgm:cxn modelId="{7C5FF90B-66B4-4BA9-BD19-E6A4825D824F}" type="presParOf" srcId="{EDC5CB3D-A9C5-42A2-BE6F-C4833F023A88}" destId="{37350FF6-C6FD-4D77-BD03-06307E627E7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3E4F06-B727-4F7E-972F-7912B1CB249C}">
      <dsp:nvSpPr>
        <dsp:cNvPr id="0" name=""/>
        <dsp:cNvSpPr/>
      </dsp:nvSpPr>
      <dsp:spPr>
        <a:xfrm rot="5400000">
          <a:off x="-155014" y="156124"/>
          <a:ext cx="1033430" cy="72340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First</a:t>
          </a:r>
        </a:p>
      </dsp:txBody>
      <dsp:txXfrm rot="-5400000">
        <a:off x="1" y="362811"/>
        <a:ext cx="723401" cy="310029"/>
      </dsp:txXfrm>
    </dsp:sp>
    <dsp:sp modelId="{37663402-4FD5-4126-AAB5-ED83186BCACD}">
      <dsp:nvSpPr>
        <dsp:cNvPr id="0" name=""/>
        <dsp:cNvSpPr/>
      </dsp:nvSpPr>
      <dsp:spPr>
        <a:xfrm rot="5400000">
          <a:off x="4791005" y="-4066493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Year 4/beginning of Year 5: start your research!</a:t>
          </a:r>
          <a:endParaRPr lang="en-US" sz="2000" kern="1200" dirty="0"/>
        </a:p>
      </dsp:txBody>
      <dsp:txXfrm rot="-5400000">
        <a:off x="723402" y="33901"/>
        <a:ext cx="8774146" cy="606148"/>
      </dsp:txXfrm>
    </dsp:sp>
    <dsp:sp modelId="{F57257E7-5109-43D1-B039-DB561FFD5C0F}">
      <dsp:nvSpPr>
        <dsp:cNvPr id="0" name=""/>
        <dsp:cNvSpPr/>
      </dsp:nvSpPr>
      <dsp:spPr>
        <a:xfrm rot="5400000">
          <a:off x="-155014" y="1071721"/>
          <a:ext cx="1033430" cy="723401"/>
        </a:xfrm>
        <a:prstGeom prst="chevron">
          <a:avLst/>
        </a:prstGeom>
        <a:solidFill>
          <a:schemeClr val="accent2">
            <a:hueOff val="-678113"/>
            <a:satOff val="-414"/>
            <a:lumOff val="1618"/>
            <a:alphaOff val="0"/>
          </a:schemeClr>
        </a:solidFill>
        <a:ln w="19050" cap="rnd" cmpd="sng" algn="ctr">
          <a:solidFill>
            <a:schemeClr val="accent2">
              <a:hueOff val="-678113"/>
              <a:satOff val="-414"/>
              <a:lumOff val="1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Then</a:t>
          </a:r>
        </a:p>
      </dsp:txBody>
      <dsp:txXfrm rot="-5400000">
        <a:off x="1" y="1278408"/>
        <a:ext cx="723401" cy="310029"/>
      </dsp:txXfrm>
    </dsp:sp>
    <dsp:sp modelId="{4287186B-B091-46F4-94E8-D6C493D69F22}">
      <dsp:nvSpPr>
        <dsp:cNvPr id="0" name=""/>
        <dsp:cNvSpPr/>
      </dsp:nvSpPr>
      <dsp:spPr>
        <a:xfrm rot="5400000">
          <a:off x="4791005" y="-3150896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678113"/>
              <a:satOff val="-414"/>
              <a:lumOff val="1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Year 5 Annual review: </a:t>
          </a:r>
          <a:r>
            <a:rPr lang="en-GB" sz="2000" u="sng" kern="1200" dirty="0"/>
            <a:t>Summer term of Year 5.</a:t>
          </a:r>
          <a:r>
            <a:rPr lang="en-US" sz="2000" kern="1200" dirty="0"/>
            <a:t>State your preference</a:t>
          </a:r>
          <a:endParaRPr lang="en-US" sz="2000" u="sng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u="none" kern="1200" dirty="0"/>
            <a:t>County updates the EHCP </a:t>
          </a:r>
        </a:p>
      </dsp:txBody>
      <dsp:txXfrm rot="-5400000">
        <a:off x="723402" y="949498"/>
        <a:ext cx="8774146" cy="606148"/>
      </dsp:txXfrm>
    </dsp:sp>
    <dsp:sp modelId="{A9B659F9-95BF-4724-AB95-81867E640F5E}">
      <dsp:nvSpPr>
        <dsp:cNvPr id="0" name=""/>
        <dsp:cNvSpPr/>
      </dsp:nvSpPr>
      <dsp:spPr>
        <a:xfrm rot="5400000">
          <a:off x="-155014" y="1987318"/>
          <a:ext cx="1033430" cy="723401"/>
        </a:xfrm>
        <a:prstGeom prst="chevron">
          <a:avLst/>
        </a:prstGeom>
        <a:solidFill>
          <a:schemeClr val="accent2">
            <a:hueOff val="-1356225"/>
            <a:satOff val="-828"/>
            <a:lumOff val="3235"/>
            <a:alphaOff val="0"/>
          </a:schemeClr>
        </a:solidFill>
        <a:ln w="19050" cap="rnd" cmpd="sng" algn="ctr">
          <a:solidFill>
            <a:schemeClr val="accent2">
              <a:hueOff val="-1356225"/>
              <a:satOff val="-828"/>
              <a:lumOff val="3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Next</a:t>
          </a:r>
        </a:p>
      </dsp:txBody>
      <dsp:txXfrm rot="-5400000">
        <a:off x="1" y="2194005"/>
        <a:ext cx="723401" cy="310029"/>
      </dsp:txXfrm>
    </dsp:sp>
    <dsp:sp modelId="{A6DAC378-4C8E-4834-A112-162570F9720C}">
      <dsp:nvSpPr>
        <dsp:cNvPr id="0" name=""/>
        <dsp:cNvSpPr/>
      </dsp:nvSpPr>
      <dsp:spPr>
        <a:xfrm rot="5400000">
          <a:off x="4791005" y="-2235299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1356225"/>
              <a:satOff val="-828"/>
              <a:lumOff val="3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Paperwork goes for consultation to Secondary Schools, Autumn of Year 6</a:t>
          </a:r>
          <a:endParaRPr lang="en-US" sz="2000" kern="1200" dirty="0"/>
        </a:p>
      </dsp:txBody>
      <dsp:txXfrm rot="-5400000">
        <a:off x="723402" y="1865095"/>
        <a:ext cx="8774146" cy="606148"/>
      </dsp:txXfrm>
    </dsp:sp>
    <dsp:sp modelId="{4ED1687C-EF10-455F-8909-1B6E84E0E4FC}">
      <dsp:nvSpPr>
        <dsp:cNvPr id="0" name=""/>
        <dsp:cNvSpPr/>
      </dsp:nvSpPr>
      <dsp:spPr>
        <a:xfrm rot="5400000">
          <a:off x="-155014" y="2902915"/>
          <a:ext cx="1033430" cy="723401"/>
        </a:xfrm>
        <a:prstGeom prst="chevron">
          <a:avLst/>
        </a:prstGeom>
        <a:solidFill>
          <a:schemeClr val="accent2">
            <a:hueOff val="-2034338"/>
            <a:satOff val="-1242"/>
            <a:lumOff val="4853"/>
            <a:alphaOff val="0"/>
          </a:schemeClr>
        </a:solidFill>
        <a:ln w="19050" cap="rnd" cmpd="sng" algn="ctr">
          <a:solidFill>
            <a:schemeClr val="accent2">
              <a:hueOff val="-2034338"/>
              <a:satOff val="-1242"/>
              <a:lumOff val="4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-5400000">
        <a:off x="1" y="3109602"/>
        <a:ext cx="723401" cy="310029"/>
      </dsp:txXfrm>
    </dsp:sp>
    <dsp:sp modelId="{7DC77968-FDD1-4005-947F-127F4060E03C}">
      <dsp:nvSpPr>
        <dsp:cNvPr id="0" name=""/>
        <dsp:cNvSpPr/>
      </dsp:nvSpPr>
      <dsp:spPr>
        <a:xfrm rot="5400000">
          <a:off x="4791005" y="-1319702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2034338"/>
              <a:satOff val="-1242"/>
              <a:lumOff val="4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You hear the results and receive a final EHCP, February of Year 6</a:t>
          </a:r>
          <a:endParaRPr lang="en-US" sz="2000" kern="1200" dirty="0"/>
        </a:p>
      </dsp:txBody>
      <dsp:txXfrm rot="-5400000">
        <a:off x="723402" y="2780692"/>
        <a:ext cx="8774146" cy="606148"/>
      </dsp:txXfrm>
    </dsp:sp>
    <dsp:sp modelId="{27F8DEDA-7F45-40F0-BBD0-43C72ABD2E41}">
      <dsp:nvSpPr>
        <dsp:cNvPr id="0" name=""/>
        <dsp:cNvSpPr/>
      </dsp:nvSpPr>
      <dsp:spPr>
        <a:xfrm rot="5400000">
          <a:off x="-155014" y="3818512"/>
          <a:ext cx="1033430" cy="723401"/>
        </a:xfrm>
        <a:prstGeom prst="chevron">
          <a:avLst/>
        </a:prstGeom>
        <a:solidFill>
          <a:schemeClr val="accent2">
            <a:hueOff val="-2712450"/>
            <a:satOff val="-1656"/>
            <a:lumOff val="6471"/>
            <a:alphaOff val="0"/>
          </a:schemeClr>
        </a:solidFill>
        <a:ln w="19050" cap="rnd" cmpd="sng" algn="ctr">
          <a:solidFill>
            <a:schemeClr val="accent2">
              <a:hueOff val="-2712450"/>
              <a:satOff val="-1656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-5400000">
        <a:off x="1" y="4025199"/>
        <a:ext cx="723401" cy="310029"/>
      </dsp:txXfrm>
    </dsp:sp>
    <dsp:sp modelId="{37350FF6-C6FD-4D77-BD03-06307E627E72}">
      <dsp:nvSpPr>
        <dsp:cNvPr id="0" name=""/>
        <dsp:cNvSpPr/>
      </dsp:nvSpPr>
      <dsp:spPr>
        <a:xfrm rot="5400000">
          <a:off x="4791005" y="-404105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2712450"/>
              <a:satOff val="-1656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Westfield begins transition plans with Secondary schools, new school to attend Annual Review in Summer of Year 6</a:t>
          </a:r>
          <a:endParaRPr lang="en-US" sz="2000" kern="1200"/>
        </a:p>
      </dsp:txBody>
      <dsp:txXfrm rot="-5400000">
        <a:off x="723402" y="3696289"/>
        <a:ext cx="8774146" cy="60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familyinfo.buckinghamshire.gov.uk/send/education-and-send/education-options-children-and-young-people-send/#special-school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dirty="0"/>
              <a:t>Annual reviews, </a:t>
            </a:r>
            <a:br>
              <a:rPr lang="en-GB" sz="4800" dirty="0"/>
            </a:br>
            <a:r>
              <a:rPr lang="en-GB" sz="4800" dirty="0"/>
              <a:t>APDRs, and </a:t>
            </a:r>
            <a:br>
              <a:rPr lang="en-GB" sz="4800" dirty="0"/>
            </a:br>
            <a:r>
              <a:rPr lang="en-GB" sz="4800" dirty="0"/>
              <a:t>Secondary school transition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January 2024</a:t>
            </a:r>
          </a:p>
        </p:txBody>
      </p:sp>
      <p:pic>
        <p:nvPicPr>
          <p:cNvPr id="1026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4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991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Westfield keep you up to date on your child’s progress regarding their EHCP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EHCP Annual Review</a:t>
            </a:r>
          </a:p>
          <a:p>
            <a:r>
              <a:rPr lang="en-GB" dirty="0"/>
              <a:t>APDR reports </a:t>
            </a:r>
          </a:p>
          <a:p>
            <a:r>
              <a:rPr lang="en-GB" dirty="0"/>
              <a:t>Parent/teacher meetings termly (can include discussion of EHCP/ provision)</a:t>
            </a:r>
          </a:p>
          <a:p>
            <a:r>
              <a:rPr lang="en-GB" dirty="0"/>
              <a:t>Any time you have a question as it comes up, please be in touch with the class teacher or myself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27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196"/>
          </a:xfrm>
        </p:spPr>
        <p:txBody>
          <a:bodyPr/>
          <a:lstStyle/>
          <a:p>
            <a:r>
              <a:rPr lang="en-GB" dirty="0"/>
              <a:t>EHCP Annual 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you need to do beforehand: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receive a Multi-disciplinary Team report: this will have the teacher’s comments against the EHCP outcomes.  It may include contributions from Salt or OT if relevant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your child is in Year 5, you will have separate reports from Salt and OT and possibly an Ed Psych report.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receive the parent questionnaires you will need to fill in and bring with you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Please look at Part A beforehand to see if you would like to make changes.  This is your contribution.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85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196"/>
          </a:xfrm>
        </p:spPr>
        <p:txBody>
          <a:bodyPr/>
          <a:lstStyle/>
          <a:p>
            <a:r>
              <a:rPr lang="en-GB" dirty="0"/>
              <a:t>EHCP Annual 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attendance: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parents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friend/ family member or support, if you so wish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social worker if they are already attached to the child 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member of Westfield’s Senior Leadership Team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(for Year 6 children about to transfer to Secondary School, a member of the receiving school will be invited)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Specialist Teaching Service, if applicable </a:t>
            </a: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34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196"/>
          </a:xfrm>
        </p:spPr>
        <p:txBody>
          <a:bodyPr/>
          <a:lstStyle/>
          <a:p>
            <a:r>
              <a:rPr lang="en-GB" dirty="0"/>
              <a:t>EHCP Annual 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2419003"/>
          </a:xfrm>
        </p:spPr>
        <p:txBody>
          <a:bodyPr>
            <a:normAutofit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meeting itself: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review the child’s contribution (teachers and parents can contribute if needed)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discuss your contribution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then review the reports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discuss the changes we would like to make for your approval </a:t>
            </a:r>
          </a:p>
          <a:p>
            <a:pPr marL="0" lvl="0" indent="0">
              <a:lnSpc>
                <a:spcPct val="107000"/>
              </a:lnSpc>
              <a:buNone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677334" y="4236993"/>
            <a:ext cx="8596668" cy="1548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the meeting, I will write up the changes and send them off to county and to you to review.  Please check that you are happy with the changes</a:t>
            </a:r>
          </a:p>
          <a:p>
            <a:pPr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48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the EHCP looks like: 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/>
          <a:srcRect l="22030" t="23118" r="21980" b="17462"/>
          <a:stretch/>
        </p:blipFill>
        <p:spPr bwMode="auto">
          <a:xfrm>
            <a:off x="1576726" y="1225549"/>
            <a:ext cx="8171410" cy="47528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11346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the EHCP looks like when I send it to you and county: 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3"/>
          <a:srcRect l="22138" t="19678" r="22410" b="18991"/>
          <a:stretch/>
        </p:blipFill>
        <p:spPr bwMode="auto">
          <a:xfrm>
            <a:off x="1728264" y="1844181"/>
            <a:ext cx="7803025" cy="49294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0692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APDRs </a:t>
            </a:r>
            <a:r>
              <a:rPr lang="en-GB" i="1" dirty="0"/>
              <a:t>Assess-Plan-Do-Review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71106"/>
            <a:ext cx="8596668" cy="2479852"/>
          </a:xfrm>
        </p:spPr>
        <p:txBody>
          <a:bodyPr/>
          <a:lstStyle/>
          <a:p>
            <a:r>
              <a:rPr lang="en-GB" dirty="0"/>
              <a:t>APDRs are short termed targets set against EHCP outcomes</a:t>
            </a:r>
          </a:p>
          <a:p>
            <a:r>
              <a:rPr lang="en-GB" dirty="0"/>
              <a:t>The targets are written by classroom staff, therapists, and senior leadership as applicable </a:t>
            </a:r>
          </a:p>
          <a:p>
            <a:r>
              <a:rPr lang="en-GB" dirty="0"/>
              <a:t>We take the first half term after a child starts to write appropriate targets</a:t>
            </a:r>
          </a:p>
          <a:p>
            <a:r>
              <a:rPr lang="en-GB" dirty="0"/>
              <a:t>We then write the provision for that target</a:t>
            </a:r>
          </a:p>
          <a:p>
            <a:r>
              <a:rPr lang="en-GB" dirty="0"/>
              <a:t>When we send it to you, we will have a comment on the child’s progress</a:t>
            </a: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79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APDRs </a:t>
            </a:r>
            <a:r>
              <a:rPr lang="en-GB" i="1" dirty="0"/>
              <a:t>Assess-Plan-Do-Review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71848"/>
            <a:ext cx="8596668" cy="194517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GB" sz="1200" dirty="0"/>
              <a:t>For example:</a:t>
            </a:r>
            <a:br>
              <a:rPr lang="en-GB" sz="1200" dirty="0"/>
            </a:br>
            <a:r>
              <a:rPr lang="en-GB" sz="1200" dirty="0"/>
              <a:t>Outcome 2 from the EHCP: </a:t>
            </a:r>
            <a:br>
              <a:rPr lang="en-GB" sz="1200" dirty="0"/>
            </a:br>
            <a:r>
              <a:rPr lang="en-GB" sz="1200" dirty="0"/>
              <a:t>By the end of KS1 Stage, </a:t>
            </a:r>
            <a:r>
              <a:rPr lang="en-GB" sz="1200" dirty="0" err="1"/>
              <a:t>Ch</a:t>
            </a:r>
            <a:r>
              <a:rPr lang="en-GB" sz="1200" dirty="0"/>
              <a:t> will be able to:</a:t>
            </a:r>
          </a:p>
          <a:p>
            <a:pPr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GB" sz="1200" dirty="0"/>
              <a:t>Understand a range of everyday instructions.</a:t>
            </a:r>
          </a:p>
          <a:p>
            <a:pPr lvl="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GB" sz="1200" dirty="0"/>
              <a:t>Express his wants and needs verbally and/or non-verbally with maximum level of support and begin to comment on the shared activity </a:t>
            </a:r>
          </a:p>
          <a:p>
            <a:pPr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GB" sz="1200" dirty="0"/>
              <a:t>Take part in some whole class activities with minimal adult support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3BBEE0-D117-4C15-9EDA-7D93C87DCC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68" t="15914" r="27097" b="39211"/>
          <a:stretch/>
        </p:blipFill>
        <p:spPr>
          <a:xfrm>
            <a:off x="3529780" y="2746946"/>
            <a:ext cx="7384026" cy="3971133"/>
          </a:xfrm>
          <a:prstGeom prst="rect">
            <a:avLst/>
          </a:prstGeom>
        </p:spPr>
      </p:pic>
      <p:sp>
        <p:nvSpPr>
          <p:cNvPr id="6" name="Arrow: Left-Up 5">
            <a:extLst>
              <a:ext uri="{FF2B5EF4-FFF2-40B4-BE49-F238E27FC236}">
                <a16:creationId xmlns:a16="http://schemas.microsoft.com/office/drawing/2014/main" id="{A9A893CC-243C-498B-BAD5-A8B1C7CA072A}"/>
              </a:ext>
            </a:extLst>
          </p:cNvPr>
          <p:cNvSpPr/>
          <p:nvPr/>
        </p:nvSpPr>
        <p:spPr>
          <a:xfrm flipH="1">
            <a:off x="2500671" y="2746946"/>
            <a:ext cx="665316" cy="357894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202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APDRs </a:t>
            </a:r>
            <a:r>
              <a:rPr lang="en-GB" i="1" dirty="0"/>
              <a:t>Assess-Plan-Do-Review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71848"/>
            <a:ext cx="8596668" cy="2479852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1400" dirty="0"/>
              <a:t>For example:</a:t>
            </a:r>
            <a:br>
              <a:rPr lang="en-GB" sz="1400" dirty="0"/>
            </a:br>
            <a:r>
              <a:rPr lang="en-GB" sz="1400" dirty="0"/>
              <a:t>Outcome 4 from the EHCP: </a:t>
            </a:r>
            <a:br>
              <a:rPr lang="en-GB" sz="1400" dirty="0"/>
            </a:br>
            <a:r>
              <a:rPr lang="en-GB" sz="1400" dirty="0"/>
              <a:t>Ch will be able to use taught strategies to co-regulate with adult support</a:t>
            </a:r>
            <a:r>
              <a:rPr lang="en-GB" sz="1400" strike="sngStrike" dirty="0"/>
              <a:t> </a:t>
            </a:r>
            <a:endParaRPr lang="en-GB" sz="1400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146169-F269-4083-86BE-EFF5950015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887" t="13477" r="26936" b="42508"/>
          <a:stretch/>
        </p:blipFill>
        <p:spPr>
          <a:xfrm>
            <a:off x="3464547" y="2166375"/>
            <a:ext cx="8050119" cy="42245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252E4E-B2CD-4A26-A606-14817E9305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7998" y="2039723"/>
            <a:ext cx="509738" cy="203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89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Transfer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8782" y="1333615"/>
            <a:ext cx="9135996" cy="485936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County has requested that Year 5 children have their annual review in the Summer term of Year 5</a:t>
            </a:r>
          </a:p>
          <a:p>
            <a:r>
              <a:rPr lang="en-GB" dirty="0"/>
              <a:t>You will receive your paperwork as you have before, 2 weeks ahead of time for the meeting (see above)</a:t>
            </a:r>
          </a:p>
          <a:p>
            <a:r>
              <a:rPr lang="en-GB" dirty="0"/>
              <a:t>You will need to come prepared to discuss your preference for Secondary Schools in that meeting, and tell me your decision   </a:t>
            </a:r>
          </a:p>
          <a:p>
            <a:pPr lvl="0"/>
            <a:r>
              <a:rPr lang="en-GB" dirty="0"/>
              <a:t>We then submit all the most up to date paperwork and documentation to the Local Authority ready for placement panel in the Autumn term when they are a Year 6. 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Therefore, you need to have done your research and visited schools before Summer term of Year 5</a:t>
            </a:r>
          </a:p>
          <a:p>
            <a:pPr marL="0" lvl="0" indent="0">
              <a:buNone/>
            </a:pPr>
            <a:endParaRPr lang="en-GB" dirty="0"/>
          </a:p>
          <a:p>
            <a:pPr lvl="0"/>
            <a:r>
              <a:rPr lang="en-GB" dirty="0"/>
              <a:t>Information about the schools available within Buckinghamshire is available here:</a:t>
            </a:r>
          </a:p>
          <a:p>
            <a:r>
              <a:rPr lang="en-GB" u="sng" dirty="0">
                <a:hlinkClick r:id="rId3"/>
              </a:rPr>
              <a:t>https://familyinfo.buckinghamshire.gov.uk/send/education-and-send/education-options-children-and-young-people-send/#special-schools</a:t>
            </a:r>
            <a:endParaRPr lang="en-GB" dirty="0"/>
          </a:p>
          <a:p>
            <a:pPr lvl="0"/>
            <a:r>
              <a:rPr lang="en-GB" dirty="0"/>
              <a:t>If you are from another local authority, please look at your Local Authority’s ‘local offer’ page.   </a:t>
            </a:r>
          </a:p>
          <a:p>
            <a:pPr lvl="0"/>
            <a:r>
              <a:rPr lang="en-GB" dirty="0"/>
              <a:t>The Local Authority have stated that they will have the EHCP from the Year 5 Annual Review/ Transfer review amended and finalised, with secondary school named, in the February of the child’s Year 6.  </a:t>
            </a:r>
          </a:p>
          <a:p>
            <a:endParaRPr lang="en-GB" dirty="0"/>
          </a:p>
        </p:txBody>
      </p:sp>
      <p:sp>
        <p:nvSpPr>
          <p:cNvPr id="5" name="Right Arrow 4"/>
          <p:cNvSpPr/>
          <p:nvPr/>
        </p:nvSpPr>
        <p:spPr>
          <a:xfrm>
            <a:off x="130150" y="3637741"/>
            <a:ext cx="835582" cy="2826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07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62495"/>
          </a:xfrm>
        </p:spPr>
        <p:txBody>
          <a:bodyPr>
            <a:normAutofit fontScale="90000"/>
          </a:bodyPr>
          <a:lstStyle/>
          <a:p>
            <a:r>
              <a:rPr lang="en-GB" dirty="0"/>
              <a:t>Year 5 transfer: 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0499430"/>
              </p:ext>
            </p:extLst>
          </p:nvPr>
        </p:nvGraphicFramePr>
        <p:xfrm>
          <a:off x="1342707" y="1295437"/>
          <a:ext cx="9530339" cy="46980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9483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2919</TotalTime>
  <Words>772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Courier New</vt:lpstr>
      <vt:lpstr>Symbol</vt:lpstr>
      <vt:lpstr>Times New Roman</vt:lpstr>
      <vt:lpstr>Trebuchet MS</vt:lpstr>
      <vt:lpstr>Wingdings 3</vt:lpstr>
      <vt:lpstr>Facet</vt:lpstr>
      <vt:lpstr>Annual reviews,  APDRs, and  Secondary school transition </vt:lpstr>
      <vt:lpstr>How Westfield keep you up to date on your child’s progress regarding their EHCP</vt:lpstr>
      <vt:lpstr>EHCP Annual Review </vt:lpstr>
      <vt:lpstr>EHCP Annual Review </vt:lpstr>
      <vt:lpstr>EHCP Annual Review </vt:lpstr>
      <vt:lpstr>What the EHCP looks like: </vt:lpstr>
      <vt:lpstr>What the EHCP looks like when I send it to you and county: </vt:lpstr>
      <vt:lpstr>APDRs Assess-Plan-Do-Review </vt:lpstr>
      <vt:lpstr>APDRs Assess-Plan-Do-Review </vt:lpstr>
      <vt:lpstr>APDRs Assess-Plan-Do-Review </vt:lpstr>
      <vt:lpstr>Secondary Transfer</vt:lpstr>
      <vt:lpstr>Year 5 transfer: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Savage</dc:creator>
  <cp:lastModifiedBy>AH3 </cp:lastModifiedBy>
  <cp:revision>34</cp:revision>
  <dcterms:created xsi:type="dcterms:W3CDTF">2021-11-09T15:47:43Z</dcterms:created>
  <dcterms:modified xsi:type="dcterms:W3CDTF">2024-01-24T14:56:05Z</dcterms:modified>
</cp:coreProperties>
</file>