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3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  <p:sldMasterId id="2147483694" r:id="rId2"/>
    <p:sldMasterId id="2147483711" r:id="rId3"/>
    <p:sldMasterId id="2147483723" r:id="rId4"/>
  </p:sldMasterIdLst>
  <p:notesMasterIdLst>
    <p:notesMasterId r:id="rId25"/>
  </p:notesMasterIdLst>
  <p:sldIdLst>
    <p:sldId id="256" r:id="rId5"/>
    <p:sldId id="266" r:id="rId6"/>
    <p:sldId id="316" r:id="rId7"/>
    <p:sldId id="262" r:id="rId8"/>
    <p:sldId id="267" r:id="rId9"/>
    <p:sldId id="268" r:id="rId10"/>
    <p:sldId id="319" r:id="rId11"/>
    <p:sldId id="331" r:id="rId12"/>
    <p:sldId id="341" r:id="rId13"/>
    <p:sldId id="272" r:id="rId14"/>
    <p:sldId id="340" r:id="rId15"/>
    <p:sldId id="338" r:id="rId16"/>
    <p:sldId id="339" r:id="rId17"/>
    <p:sldId id="337" r:id="rId18"/>
    <p:sldId id="335" r:id="rId19"/>
    <p:sldId id="336" r:id="rId20"/>
    <p:sldId id="265" r:id="rId21"/>
    <p:sldId id="271" r:id="rId22"/>
    <p:sldId id="318" r:id="rId23"/>
    <p:sldId id="276" r:id="rId24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H2 " initials="A" lastIdx="1" clrIdx="0">
    <p:extLst>
      <p:ext uri="{19B8F6BF-5375-455C-9EA6-DF929625EA0E}">
        <p15:presenceInfo xmlns:p15="http://schemas.microsoft.com/office/powerpoint/2012/main" userId="S-1-5-21-4018252661-987647486-1828858935-127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114" autoAdjust="0"/>
    <p:restoredTop sz="94660"/>
  </p:normalViewPr>
  <p:slideViewPr>
    <p:cSldViewPr snapToGrid="0">
      <p:cViewPr varScale="1">
        <p:scale>
          <a:sx n="63" d="100"/>
          <a:sy n="63" d="100"/>
        </p:scale>
        <p:origin x="876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DE9C544-0BAF-4EF8-BE60-EBC239BFDB28}" type="doc">
      <dgm:prSet loTypeId="urn:microsoft.com/office/officeart/2005/8/layout/chevron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E76699-9089-4F20-BC20-877B44431199}">
      <dgm:prSet phldrT="[Text]"/>
      <dgm:spPr/>
      <dgm:t>
        <a:bodyPr/>
        <a:lstStyle/>
        <a:p>
          <a:r>
            <a:rPr lang="en-GB" dirty="0"/>
            <a:t>Year 4/beginning of Year 5: start your research!</a:t>
          </a:r>
          <a:endParaRPr lang="en-US" dirty="0"/>
        </a:p>
      </dgm:t>
    </dgm:pt>
    <dgm:pt modelId="{C1FFFD22-7C00-4A71-903F-113F28BAB0B2}" type="parTrans" cxnId="{9293CBBB-E024-4E4C-AD62-BA1A45FCF2BC}">
      <dgm:prSet/>
      <dgm:spPr/>
      <dgm:t>
        <a:bodyPr/>
        <a:lstStyle/>
        <a:p>
          <a:endParaRPr lang="en-US"/>
        </a:p>
      </dgm:t>
    </dgm:pt>
    <dgm:pt modelId="{8E755013-B41E-4A0E-B889-D029C6469083}" type="sibTrans" cxnId="{9293CBBB-E024-4E4C-AD62-BA1A45FCF2BC}">
      <dgm:prSet/>
      <dgm:spPr/>
      <dgm:t>
        <a:bodyPr/>
        <a:lstStyle/>
        <a:p>
          <a:endParaRPr lang="en-US"/>
        </a:p>
      </dgm:t>
    </dgm:pt>
    <dgm:pt modelId="{2A854A5D-1B32-4421-B272-F0D420113099}">
      <dgm:prSet phldrT="[Text]" phldr="1"/>
      <dgm:spPr/>
      <dgm:t>
        <a:bodyPr/>
        <a:lstStyle/>
        <a:p>
          <a:endParaRPr lang="en-US" dirty="0"/>
        </a:p>
      </dgm:t>
    </dgm:pt>
    <dgm:pt modelId="{FFBF73B8-7C04-4984-A270-0C7AE2261BC5}" type="parTrans" cxnId="{A8ED5D07-4504-4AC8-BB70-38228C751A07}">
      <dgm:prSet/>
      <dgm:spPr/>
      <dgm:t>
        <a:bodyPr/>
        <a:lstStyle/>
        <a:p>
          <a:endParaRPr lang="en-US"/>
        </a:p>
      </dgm:t>
    </dgm:pt>
    <dgm:pt modelId="{B7C71C49-1D27-4CC6-9578-BCCFC8652E69}" type="sibTrans" cxnId="{A8ED5D07-4504-4AC8-BB70-38228C751A07}">
      <dgm:prSet/>
      <dgm:spPr/>
      <dgm:t>
        <a:bodyPr/>
        <a:lstStyle/>
        <a:p>
          <a:endParaRPr lang="en-US"/>
        </a:p>
      </dgm:t>
    </dgm:pt>
    <dgm:pt modelId="{F25B9027-B94D-440C-8511-65FE59823380}">
      <dgm:prSet phldrT="[Text]"/>
      <dgm:spPr/>
      <dgm:t>
        <a:bodyPr/>
        <a:lstStyle/>
        <a:p>
          <a:r>
            <a:rPr lang="en-GB" dirty="0"/>
            <a:t>Year 5 Annual review: </a:t>
          </a:r>
          <a:r>
            <a:rPr lang="en-GB" u="sng" dirty="0"/>
            <a:t>Summer term of Year 5.</a:t>
          </a:r>
          <a:r>
            <a:rPr lang="en-US" dirty="0"/>
            <a:t>State your preference</a:t>
          </a:r>
          <a:endParaRPr lang="en-US" u="sng" dirty="0"/>
        </a:p>
      </dgm:t>
    </dgm:pt>
    <dgm:pt modelId="{02F21208-3C1B-41F0-BFEE-98D0CEA941B8}" type="parTrans" cxnId="{22B59F2D-1E07-41B8-AEBC-77A01B6B366F}">
      <dgm:prSet/>
      <dgm:spPr/>
      <dgm:t>
        <a:bodyPr/>
        <a:lstStyle/>
        <a:p>
          <a:endParaRPr lang="en-US"/>
        </a:p>
      </dgm:t>
    </dgm:pt>
    <dgm:pt modelId="{37C03072-8A04-4683-AA34-F325F334DD4E}" type="sibTrans" cxnId="{22B59F2D-1E07-41B8-AEBC-77A01B6B366F}">
      <dgm:prSet/>
      <dgm:spPr/>
      <dgm:t>
        <a:bodyPr/>
        <a:lstStyle/>
        <a:p>
          <a:endParaRPr lang="en-US"/>
        </a:p>
      </dgm:t>
    </dgm:pt>
    <dgm:pt modelId="{2172708C-BF48-4937-840B-298348DAE5A0}">
      <dgm:prSet phldrT="[Text]" phldr="1"/>
      <dgm:spPr/>
      <dgm:t>
        <a:bodyPr/>
        <a:lstStyle/>
        <a:p>
          <a:endParaRPr lang="en-US" dirty="0"/>
        </a:p>
      </dgm:t>
    </dgm:pt>
    <dgm:pt modelId="{EBE1F79B-CB37-4C37-BCC8-44AD73624AB8}" type="parTrans" cxnId="{D085B27A-7206-4813-A7B5-5CC82A58D24B}">
      <dgm:prSet/>
      <dgm:spPr/>
      <dgm:t>
        <a:bodyPr/>
        <a:lstStyle/>
        <a:p>
          <a:endParaRPr lang="en-US"/>
        </a:p>
      </dgm:t>
    </dgm:pt>
    <dgm:pt modelId="{0E9E8314-8F98-4153-831F-93CBBFCA087D}" type="sibTrans" cxnId="{D085B27A-7206-4813-A7B5-5CC82A58D24B}">
      <dgm:prSet/>
      <dgm:spPr/>
      <dgm:t>
        <a:bodyPr/>
        <a:lstStyle/>
        <a:p>
          <a:endParaRPr lang="en-US"/>
        </a:p>
      </dgm:t>
    </dgm:pt>
    <dgm:pt modelId="{6B63E211-7FC4-447A-83EE-968CCEA5499A}">
      <dgm:prSet phldrT="[Text]"/>
      <dgm:spPr/>
      <dgm:t>
        <a:bodyPr/>
        <a:lstStyle/>
        <a:p>
          <a:r>
            <a:rPr lang="en-GB" dirty="0"/>
            <a:t>Paperwork goes for consultation to Secondary Schools, Autumn of Year 6</a:t>
          </a:r>
          <a:endParaRPr lang="en-US" dirty="0"/>
        </a:p>
      </dgm:t>
    </dgm:pt>
    <dgm:pt modelId="{C82DFE62-2FAE-431D-8DDE-F89557C71AE7}" type="parTrans" cxnId="{B13A3B66-68A3-4B67-AD56-E2D05DF5D9A6}">
      <dgm:prSet/>
      <dgm:spPr/>
      <dgm:t>
        <a:bodyPr/>
        <a:lstStyle/>
        <a:p>
          <a:endParaRPr lang="en-US"/>
        </a:p>
      </dgm:t>
    </dgm:pt>
    <dgm:pt modelId="{739DB469-CD02-483E-B416-8992F782820C}" type="sibTrans" cxnId="{B13A3B66-68A3-4B67-AD56-E2D05DF5D9A6}">
      <dgm:prSet/>
      <dgm:spPr/>
      <dgm:t>
        <a:bodyPr/>
        <a:lstStyle/>
        <a:p>
          <a:endParaRPr lang="en-US"/>
        </a:p>
      </dgm:t>
    </dgm:pt>
    <dgm:pt modelId="{4293AC36-B2D2-4326-B907-99AE2BAF05E2}">
      <dgm:prSet/>
      <dgm:spPr/>
      <dgm:t>
        <a:bodyPr/>
        <a:lstStyle/>
        <a:p>
          <a:endParaRPr lang="en-US" dirty="0"/>
        </a:p>
      </dgm:t>
    </dgm:pt>
    <dgm:pt modelId="{6019DA33-65D3-4C34-95B1-AF3EE4C5E4F0}" type="parTrans" cxnId="{25B98F73-7143-411F-90A1-02F2D4072BBA}">
      <dgm:prSet/>
      <dgm:spPr/>
      <dgm:t>
        <a:bodyPr/>
        <a:lstStyle/>
        <a:p>
          <a:endParaRPr lang="en-US"/>
        </a:p>
      </dgm:t>
    </dgm:pt>
    <dgm:pt modelId="{61D5BAF4-DE28-40FA-8573-A8DD04694B26}" type="sibTrans" cxnId="{25B98F73-7143-411F-90A1-02F2D4072BBA}">
      <dgm:prSet/>
      <dgm:spPr/>
      <dgm:t>
        <a:bodyPr/>
        <a:lstStyle/>
        <a:p>
          <a:endParaRPr lang="en-US"/>
        </a:p>
      </dgm:t>
    </dgm:pt>
    <dgm:pt modelId="{00496990-4F56-4528-8BC4-4D77BECE8DB2}">
      <dgm:prSet/>
      <dgm:spPr/>
      <dgm:t>
        <a:bodyPr/>
        <a:lstStyle/>
        <a:p>
          <a:r>
            <a:rPr lang="en-GB" dirty="0"/>
            <a:t>You hear the results and receive a final EHCP, February of Year 6</a:t>
          </a:r>
          <a:endParaRPr lang="en-US" dirty="0"/>
        </a:p>
      </dgm:t>
    </dgm:pt>
    <dgm:pt modelId="{8DB99379-4F10-43B4-847D-29A14C8F0FD9}" type="parTrans" cxnId="{61D8B683-604C-4F54-9491-21EFA7024BB3}">
      <dgm:prSet/>
      <dgm:spPr/>
      <dgm:t>
        <a:bodyPr/>
        <a:lstStyle/>
        <a:p>
          <a:endParaRPr lang="en-US"/>
        </a:p>
      </dgm:t>
    </dgm:pt>
    <dgm:pt modelId="{7548B7EA-8B36-4C5D-87C2-67418F584DEB}" type="sibTrans" cxnId="{61D8B683-604C-4F54-9491-21EFA7024BB3}">
      <dgm:prSet/>
      <dgm:spPr/>
      <dgm:t>
        <a:bodyPr/>
        <a:lstStyle/>
        <a:p>
          <a:endParaRPr lang="en-US"/>
        </a:p>
      </dgm:t>
    </dgm:pt>
    <dgm:pt modelId="{8B8D6C79-05C8-4038-A524-E59EF46EBABA}">
      <dgm:prSet/>
      <dgm:spPr/>
      <dgm:t>
        <a:bodyPr/>
        <a:lstStyle/>
        <a:p>
          <a:r>
            <a:rPr lang="en-GB"/>
            <a:t>Westfield begins transition plans with Secondary schools, new school to attend Annual Review in Summer of Year 6</a:t>
          </a:r>
          <a:endParaRPr lang="en-US"/>
        </a:p>
      </dgm:t>
    </dgm:pt>
    <dgm:pt modelId="{0BF75EB6-848B-4C38-B2BB-3EE20BBF67F2}" type="parTrans" cxnId="{2AE5EF29-B0FA-4724-AC86-7FFE5F988D95}">
      <dgm:prSet/>
      <dgm:spPr/>
      <dgm:t>
        <a:bodyPr/>
        <a:lstStyle/>
        <a:p>
          <a:endParaRPr lang="en-US"/>
        </a:p>
      </dgm:t>
    </dgm:pt>
    <dgm:pt modelId="{A9C5B0FE-0A14-4CAE-A89E-EC55239E8163}" type="sibTrans" cxnId="{2AE5EF29-B0FA-4724-AC86-7FFE5F988D95}">
      <dgm:prSet/>
      <dgm:spPr/>
      <dgm:t>
        <a:bodyPr/>
        <a:lstStyle/>
        <a:p>
          <a:endParaRPr lang="en-US"/>
        </a:p>
      </dgm:t>
    </dgm:pt>
    <dgm:pt modelId="{593E5F5A-91D0-499A-BA36-6F89565D1B4B}">
      <dgm:prSet/>
      <dgm:spPr/>
      <dgm:t>
        <a:bodyPr/>
        <a:lstStyle/>
        <a:p>
          <a:endParaRPr lang="en-US" dirty="0"/>
        </a:p>
      </dgm:t>
    </dgm:pt>
    <dgm:pt modelId="{36B1A4B5-12E8-4063-8B5A-CD7345917F79}" type="sibTrans" cxnId="{44CDC04C-EABE-4B4F-A116-AD7939C78B37}">
      <dgm:prSet/>
      <dgm:spPr/>
      <dgm:t>
        <a:bodyPr/>
        <a:lstStyle/>
        <a:p>
          <a:endParaRPr lang="en-US"/>
        </a:p>
      </dgm:t>
    </dgm:pt>
    <dgm:pt modelId="{54494023-0877-4D1D-BE39-081BAF8FD28F}" type="parTrans" cxnId="{44CDC04C-EABE-4B4F-A116-AD7939C78B37}">
      <dgm:prSet/>
      <dgm:spPr/>
      <dgm:t>
        <a:bodyPr/>
        <a:lstStyle/>
        <a:p>
          <a:endParaRPr lang="en-US"/>
        </a:p>
      </dgm:t>
    </dgm:pt>
    <dgm:pt modelId="{BFC54678-4FD0-43C3-8149-5CF907C9A077}">
      <dgm:prSet phldrT="[Text]"/>
      <dgm:spPr/>
      <dgm:t>
        <a:bodyPr/>
        <a:lstStyle/>
        <a:p>
          <a:r>
            <a:rPr lang="en-US" u="none" dirty="0"/>
            <a:t>County updates the EHCP </a:t>
          </a:r>
        </a:p>
      </dgm:t>
    </dgm:pt>
    <dgm:pt modelId="{388D9CAD-DEFD-4397-9B90-72F5CB7F7614}" type="parTrans" cxnId="{D16B21E6-F0CD-4253-AD89-DB053D2CE1B5}">
      <dgm:prSet/>
      <dgm:spPr/>
      <dgm:t>
        <a:bodyPr/>
        <a:lstStyle/>
        <a:p>
          <a:endParaRPr lang="en-GB"/>
        </a:p>
      </dgm:t>
    </dgm:pt>
    <dgm:pt modelId="{F304D40F-45E6-49CE-831F-F8BCE2D1DEA6}" type="sibTrans" cxnId="{D16B21E6-F0CD-4253-AD89-DB053D2CE1B5}">
      <dgm:prSet/>
      <dgm:spPr/>
      <dgm:t>
        <a:bodyPr/>
        <a:lstStyle/>
        <a:p>
          <a:endParaRPr lang="en-GB"/>
        </a:p>
      </dgm:t>
    </dgm:pt>
    <dgm:pt modelId="{4941A442-C227-4550-887D-9AEC41E76678}">
      <dgm:prSet phldrT="[Text]" phldr="1"/>
      <dgm:spPr/>
      <dgm:t>
        <a:bodyPr/>
        <a:lstStyle/>
        <a:p>
          <a:endParaRPr lang="en-US" dirty="0"/>
        </a:p>
      </dgm:t>
    </dgm:pt>
    <dgm:pt modelId="{B583FB6F-C91D-44A2-B557-3746FD9E6D3F}" type="sibTrans" cxnId="{26791D45-4BF5-43A7-9185-5A4EB2F36487}">
      <dgm:prSet/>
      <dgm:spPr/>
      <dgm:t>
        <a:bodyPr/>
        <a:lstStyle/>
        <a:p>
          <a:endParaRPr lang="en-US"/>
        </a:p>
      </dgm:t>
    </dgm:pt>
    <dgm:pt modelId="{0FA04857-712A-4329-8CF7-8548C97D2E90}" type="parTrans" cxnId="{26791D45-4BF5-43A7-9185-5A4EB2F36487}">
      <dgm:prSet/>
      <dgm:spPr/>
      <dgm:t>
        <a:bodyPr/>
        <a:lstStyle/>
        <a:p>
          <a:endParaRPr lang="en-US"/>
        </a:p>
      </dgm:t>
    </dgm:pt>
    <dgm:pt modelId="{985B30B3-8432-4E54-A511-1BFDD24DCEB1}" type="pres">
      <dgm:prSet presAssocID="{0DE9C544-0BAF-4EF8-BE60-EBC239BFDB28}" presName="linearFlow" presStyleCnt="0">
        <dgm:presLayoutVars>
          <dgm:dir/>
          <dgm:animLvl val="lvl"/>
          <dgm:resizeHandles val="exact"/>
        </dgm:presLayoutVars>
      </dgm:prSet>
      <dgm:spPr/>
    </dgm:pt>
    <dgm:pt modelId="{C2C09ABC-3466-40E8-836D-617B9EFCBB5D}" type="pres">
      <dgm:prSet presAssocID="{4941A442-C227-4550-887D-9AEC41E76678}" presName="composite" presStyleCnt="0"/>
      <dgm:spPr/>
    </dgm:pt>
    <dgm:pt modelId="{4E3E4F06-B727-4F7E-972F-7912B1CB249C}" type="pres">
      <dgm:prSet presAssocID="{4941A442-C227-4550-887D-9AEC41E76678}" presName="parentText" presStyleLbl="alignNode1" presStyleIdx="0" presStyleCnt="5">
        <dgm:presLayoutVars>
          <dgm:chMax val="1"/>
          <dgm:bulletEnabled val="1"/>
        </dgm:presLayoutVars>
      </dgm:prSet>
      <dgm:spPr/>
    </dgm:pt>
    <dgm:pt modelId="{37663402-4FD5-4126-AAB5-ED83186BCACD}" type="pres">
      <dgm:prSet presAssocID="{4941A442-C227-4550-887D-9AEC41E76678}" presName="descendantText" presStyleLbl="alignAcc1" presStyleIdx="0" presStyleCnt="5" custLinFactNeighborX="-461" custLinFactNeighborY="3620">
        <dgm:presLayoutVars>
          <dgm:bulletEnabled val="1"/>
        </dgm:presLayoutVars>
      </dgm:prSet>
      <dgm:spPr/>
    </dgm:pt>
    <dgm:pt modelId="{BBD4505C-DFCA-4212-97C0-EC457CD6D437}" type="pres">
      <dgm:prSet presAssocID="{B583FB6F-C91D-44A2-B557-3746FD9E6D3F}" presName="sp" presStyleCnt="0"/>
      <dgm:spPr/>
    </dgm:pt>
    <dgm:pt modelId="{F0482C36-548C-42D7-B1AD-41564A2011DB}" type="pres">
      <dgm:prSet presAssocID="{2A854A5D-1B32-4421-B272-F0D420113099}" presName="composite" presStyleCnt="0"/>
      <dgm:spPr/>
    </dgm:pt>
    <dgm:pt modelId="{F57257E7-5109-43D1-B039-DB561FFD5C0F}" type="pres">
      <dgm:prSet presAssocID="{2A854A5D-1B32-4421-B272-F0D420113099}" presName="parentText" presStyleLbl="alignNode1" presStyleIdx="1" presStyleCnt="5">
        <dgm:presLayoutVars>
          <dgm:chMax val="1"/>
          <dgm:bulletEnabled val="1"/>
        </dgm:presLayoutVars>
      </dgm:prSet>
      <dgm:spPr/>
    </dgm:pt>
    <dgm:pt modelId="{4287186B-B091-46F4-94E8-D6C493D69F22}" type="pres">
      <dgm:prSet presAssocID="{2A854A5D-1B32-4421-B272-F0D420113099}" presName="descendantText" presStyleLbl="alignAcc1" presStyleIdx="1" presStyleCnt="5">
        <dgm:presLayoutVars>
          <dgm:bulletEnabled val="1"/>
        </dgm:presLayoutVars>
      </dgm:prSet>
      <dgm:spPr/>
    </dgm:pt>
    <dgm:pt modelId="{A95E2D3E-26ED-4564-92C7-9E31A04C5996}" type="pres">
      <dgm:prSet presAssocID="{B7C71C49-1D27-4CC6-9578-BCCFC8652E69}" presName="sp" presStyleCnt="0"/>
      <dgm:spPr/>
    </dgm:pt>
    <dgm:pt modelId="{AD6310AB-FFDB-40E3-AA88-FA0A1FF1D232}" type="pres">
      <dgm:prSet presAssocID="{2172708C-BF48-4937-840B-298348DAE5A0}" presName="composite" presStyleCnt="0"/>
      <dgm:spPr/>
    </dgm:pt>
    <dgm:pt modelId="{A9B659F9-95BF-4724-AB95-81867E640F5E}" type="pres">
      <dgm:prSet presAssocID="{2172708C-BF48-4937-840B-298348DAE5A0}" presName="parentText" presStyleLbl="alignNode1" presStyleIdx="2" presStyleCnt="5">
        <dgm:presLayoutVars>
          <dgm:chMax val="1"/>
          <dgm:bulletEnabled val="1"/>
        </dgm:presLayoutVars>
      </dgm:prSet>
      <dgm:spPr/>
    </dgm:pt>
    <dgm:pt modelId="{A6DAC378-4C8E-4834-A112-162570F9720C}" type="pres">
      <dgm:prSet presAssocID="{2172708C-BF48-4937-840B-298348DAE5A0}" presName="descendantText" presStyleLbl="alignAcc1" presStyleIdx="2" presStyleCnt="5">
        <dgm:presLayoutVars>
          <dgm:bulletEnabled val="1"/>
        </dgm:presLayoutVars>
      </dgm:prSet>
      <dgm:spPr/>
    </dgm:pt>
    <dgm:pt modelId="{16C37C8A-8FF0-4091-A1CF-D8CD13DA8965}" type="pres">
      <dgm:prSet presAssocID="{0E9E8314-8F98-4153-831F-93CBBFCA087D}" presName="sp" presStyleCnt="0"/>
      <dgm:spPr/>
    </dgm:pt>
    <dgm:pt modelId="{94DF4D08-BDB6-44FC-B445-E2EAD0B8EE9D}" type="pres">
      <dgm:prSet presAssocID="{593E5F5A-91D0-499A-BA36-6F89565D1B4B}" presName="composite" presStyleCnt="0"/>
      <dgm:spPr/>
    </dgm:pt>
    <dgm:pt modelId="{4ED1687C-EF10-455F-8909-1B6E84E0E4FC}" type="pres">
      <dgm:prSet presAssocID="{593E5F5A-91D0-499A-BA36-6F89565D1B4B}" presName="parentText" presStyleLbl="alignNode1" presStyleIdx="3" presStyleCnt="5">
        <dgm:presLayoutVars>
          <dgm:chMax val="1"/>
          <dgm:bulletEnabled val="1"/>
        </dgm:presLayoutVars>
      </dgm:prSet>
      <dgm:spPr/>
    </dgm:pt>
    <dgm:pt modelId="{7DC77968-FDD1-4005-947F-127F4060E03C}" type="pres">
      <dgm:prSet presAssocID="{593E5F5A-91D0-499A-BA36-6F89565D1B4B}" presName="descendantText" presStyleLbl="alignAcc1" presStyleIdx="3" presStyleCnt="5">
        <dgm:presLayoutVars>
          <dgm:bulletEnabled val="1"/>
        </dgm:presLayoutVars>
      </dgm:prSet>
      <dgm:spPr/>
    </dgm:pt>
    <dgm:pt modelId="{9C92604A-1196-400B-BF45-86A51602D047}" type="pres">
      <dgm:prSet presAssocID="{36B1A4B5-12E8-4063-8B5A-CD7345917F79}" presName="sp" presStyleCnt="0"/>
      <dgm:spPr/>
    </dgm:pt>
    <dgm:pt modelId="{EDC5CB3D-A9C5-42A2-BE6F-C4833F023A88}" type="pres">
      <dgm:prSet presAssocID="{4293AC36-B2D2-4326-B907-99AE2BAF05E2}" presName="composite" presStyleCnt="0"/>
      <dgm:spPr/>
    </dgm:pt>
    <dgm:pt modelId="{27F8DEDA-7F45-40F0-BBD0-43C72ABD2E41}" type="pres">
      <dgm:prSet presAssocID="{4293AC36-B2D2-4326-B907-99AE2BAF05E2}" presName="parentText" presStyleLbl="alignNode1" presStyleIdx="4" presStyleCnt="5">
        <dgm:presLayoutVars>
          <dgm:chMax val="1"/>
          <dgm:bulletEnabled val="1"/>
        </dgm:presLayoutVars>
      </dgm:prSet>
      <dgm:spPr/>
    </dgm:pt>
    <dgm:pt modelId="{37350FF6-C6FD-4D77-BD03-06307E627E72}" type="pres">
      <dgm:prSet presAssocID="{4293AC36-B2D2-4326-B907-99AE2BAF05E2}" presName="descendantText" presStyleLbl="alignAcc1" presStyleIdx="4" presStyleCnt="5">
        <dgm:presLayoutVars>
          <dgm:bulletEnabled val="1"/>
        </dgm:presLayoutVars>
      </dgm:prSet>
      <dgm:spPr/>
    </dgm:pt>
  </dgm:ptLst>
  <dgm:cxnLst>
    <dgm:cxn modelId="{D3F69B00-BCCD-4E29-8741-A9D43931EAA4}" type="presOf" srcId="{593E5F5A-91D0-499A-BA36-6F89565D1B4B}" destId="{4ED1687C-EF10-455F-8909-1B6E84E0E4FC}" srcOrd="0" destOrd="0" presId="urn:microsoft.com/office/officeart/2005/8/layout/chevron2"/>
    <dgm:cxn modelId="{5DD6C903-E82C-4C11-A139-1816297D3E5F}" type="presOf" srcId="{8B8D6C79-05C8-4038-A524-E59EF46EBABA}" destId="{37350FF6-C6FD-4D77-BD03-06307E627E72}" srcOrd="0" destOrd="0" presId="urn:microsoft.com/office/officeart/2005/8/layout/chevron2"/>
    <dgm:cxn modelId="{A8ED5D07-4504-4AC8-BB70-38228C751A07}" srcId="{0DE9C544-0BAF-4EF8-BE60-EBC239BFDB28}" destId="{2A854A5D-1B32-4421-B272-F0D420113099}" srcOrd="1" destOrd="0" parTransId="{FFBF73B8-7C04-4984-A270-0C7AE2261BC5}" sibTransId="{B7C71C49-1D27-4CC6-9578-BCCFC8652E69}"/>
    <dgm:cxn modelId="{C7980509-DF6F-4FE2-8C8C-7339ED65C06D}" type="presOf" srcId="{4293AC36-B2D2-4326-B907-99AE2BAF05E2}" destId="{27F8DEDA-7F45-40F0-BBD0-43C72ABD2E41}" srcOrd="0" destOrd="0" presId="urn:microsoft.com/office/officeart/2005/8/layout/chevron2"/>
    <dgm:cxn modelId="{9D7CDD27-1E8A-4846-BC41-9FFE3838AF57}" type="presOf" srcId="{6B63E211-7FC4-447A-83EE-968CCEA5499A}" destId="{A6DAC378-4C8E-4834-A112-162570F9720C}" srcOrd="0" destOrd="0" presId="urn:microsoft.com/office/officeart/2005/8/layout/chevron2"/>
    <dgm:cxn modelId="{2AE5EF29-B0FA-4724-AC86-7FFE5F988D95}" srcId="{4293AC36-B2D2-4326-B907-99AE2BAF05E2}" destId="{8B8D6C79-05C8-4038-A524-E59EF46EBABA}" srcOrd="0" destOrd="0" parTransId="{0BF75EB6-848B-4C38-B2BB-3EE20BBF67F2}" sibTransId="{A9C5B0FE-0A14-4CAE-A89E-EC55239E8163}"/>
    <dgm:cxn modelId="{22B59F2D-1E07-41B8-AEBC-77A01B6B366F}" srcId="{2A854A5D-1B32-4421-B272-F0D420113099}" destId="{F25B9027-B94D-440C-8511-65FE59823380}" srcOrd="0" destOrd="0" parTransId="{02F21208-3C1B-41F0-BFEE-98D0CEA941B8}" sibTransId="{37C03072-8A04-4683-AA34-F325F334DD4E}"/>
    <dgm:cxn modelId="{26791D45-4BF5-43A7-9185-5A4EB2F36487}" srcId="{0DE9C544-0BAF-4EF8-BE60-EBC239BFDB28}" destId="{4941A442-C227-4550-887D-9AEC41E76678}" srcOrd="0" destOrd="0" parTransId="{0FA04857-712A-4329-8CF7-8548C97D2E90}" sibTransId="{B583FB6F-C91D-44A2-B557-3746FD9E6D3F}"/>
    <dgm:cxn modelId="{B13A3B66-68A3-4B67-AD56-E2D05DF5D9A6}" srcId="{2172708C-BF48-4937-840B-298348DAE5A0}" destId="{6B63E211-7FC4-447A-83EE-968CCEA5499A}" srcOrd="0" destOrd="0" parTransId="{C82DFE62-2FAE-431D-8DDE-F89557C71AE7}" sibTransId="{739DB469-CD02-483E-B416-8992F782820C}"/>
    <dgm:cxn modelId="{B27C7948-1626-4C86-8A35-3F68D4FE422C}" type="presOf" srcId="{00496990-4F56-4528-8BC4-4D77BECE8DB2}" destId="{7DC77968-FDD1-4005-947F-127F4060E03C}" srcOrd="0" destOrd="0" presId="urn:microsoft.com/office/officeart/2005/8/layout/chevron2"/>
    <dgm:cxn modelId="{44CDC04C-EABE-4B4F-A116-AD7939C78B37}" srcId="{0DE9C544-0BAF-4EF8-BE60-EBC239BFDB28}" destId="{593E5F5A-91D0-499A-BA36-6F89565D1B4B}" srcOrd="3" destOrd="0" parTransId="{54494023-0877-4D1D-BE39-081BAF8FD28F}" sibTransId="{36B1A4B5-12E8-4063-8B5A-CD7345917F79}"/>
    <dgm:cxn modelId="{25B98F73-7143-411F-90A1-02F2D4072BBA}" srcId="{0DE9C544-0BAF-4EF8-BE60-EBC239BFDB28}" destId="{4293AC36-B2D2-4326-B907-99AE2BAF05E2}" srcOrd="4" destOrd="0" parTransId="{6019DA33-65D3-4C34-95B1-AF3EE4C5E4F0}" sibTransId="{61D5BAF4-DE28-40FA-8573-A8DD04694B26}"/>
    <dgm:cxn modelId="{49BBC359-0AAE-4978-97F0-CCB593DE2C95}" type="presOf" srcId="{BFC54678-4FD0-43C3-8149-5CF907C9A077}" destId="{4287186B-B091-46F4-94E8-D6C493D69F22}" srcOrd="0" destOrd="1" presId="urn:microsoft.com/office/officeart/2005/8/layout/chevron2"/>
    <dgm:cxn modelId="{D085B27A-7206-4813-A7B5-5CC82A58D24B}" srcId="{0DE9C544-0BAF-4EF8-BE60-EBC239BFDB28}" destId="{2172708C-BF48-4937-840B-298348DAE5A0}" srcOrd="2" destOrd="0" parTransId="{EBE1F79B-CB37-4C37-BCC8-44AD73624AB8}" sibTransId="{0E9E8314-8F98-4153-831F-93CBBFCA087D}"/>
    <dgm:cxn modelId="{61D8B683-604C-4F54-9491-21EFA7024BB3}" srcId="{593E5F5A-91D0-499A-BA36-6F89565D1B4B}" destId="{00496990-4F56-4528-8BC4-4D77BECE8DB2}" srcOrd="0" destOrd="0" parTransId="{8DB99379-4F10-43B4-847D-29A14C8F0FD9}" sibTransId="{7548B7EA-8B36-4C5D-87C2-67418F584DEB}"/>
    <dgm:cxn modelId="{78676696-AB6C-4088-A217-C7D7F95BFC65}" type="presOf" srcId="{4941A442-C227-4550-887D-9AEC41E76678}" destId="{4E3E4F06-B727-4F7E-972F-7912B1CB249C}" srcOrd="0" destOrd="0" presId="urn:microsoft.com/office/officeart/2005/8/layout/chevron2"/>
    <dgm:cxn modelId="{61E3E6A4-4EBC-444A-8EB4-E7C77A560C7E}" type="presOf" srcId="{2A854A5D-1B32-4421-B272-F0D420113099}" destId="{F57257E7-5109-43D1-B039-DB561FFD5C0F}" srcOrd="0" destOrd="0" presId="urn:microsoft.com/office/officeart/2005/8/layout/chevron2"/>
    <dgm:cxn modelId="{9293CBBB-E024-4E4C-AD62-BA1A45FCF2BC}" srcId="{4941A442-C227-4550-887D-9AEC41E76678}" destId="{77E76699-9089-4F20-BC20-877B44431199}" srcOrd="0" destOrd="0" parTransId="{C1FFFD22-7C00-4A71-903F-113F28BAB0B2}" sibTransId="{8E755013-B41E-4A0E-B889-D029C6469083}"/>
    <dgm:cxn modelId="{B61347BC-91F3-4EB3-BCCF-BCAE7710C906}" type="presOf" srcId="{77E76699-9089-4F20-BC20-877B44431199}" destId="{37663402-4FD5-4126-AAB5-ED83186BCACD}" srcOrd="0" destOrd="0" presId="urn:microsoft.com/office/officeart/2005/8/layout/chevron2"/>
    <dgm:cxn modelId="{2AB177CC-21C4-48D5-8269-2F6D124B8C94}" type="presOf" srcId="{2172708C-BF48-4937-840B-298348DAE5A0}" destId="{A9B659F9-95BF-4724-AB95-81867E640F5E}" srcOrd="0" destOrd="0" presId="urn:microsoft.com/office/officeart/2005/8/layout/chevron2"/>
    <dgm:cxn modelId="{3725C5D3-F708-4A2E-9D59-7A8409E443CC}" type="presOf" srcId="{0DE9C544-0BAF-4EF8-BE60-EBC239BFDB28}" destId="{985B30B3-8432-4E54-A511-1BFDD24DCEB1}" srcOrd="0" destOrd="0" presId="urn:microsoft.com/office/officeart/2005/8/layout/chevron2"/>
    <dgm:cxn modelId="{D16B21E6-F0CD-4253-AD89-DB053D2CE1B5}" srcId="{2A854A5D-1B32-4421-B272-F0D420113099}" destId="{BFC54678-4FD0-43C3-8149-5CF907C9A077}" srcOrd="1" destOrd="0" parTransId="{388D9CAD-DEFD-4397-9B90-72F5CB7F7614}" sibTransId="{F304D40F-45E6-49CE-831F-F8BCE2D1DEA6}"/>
    <dgm:cxn modelId="{252428FF-EAE9-4253-914C-CF9E7F70C7A0}" type="presOf" srcId="{F25B9027-B94D-440C-8511-65FE59823380}" destId="{4287186B-B091-46F4-94E8-D6C493D69F22}" srcOrd="0" destOrd="0" presId="urn:microsoft.com/office/officeart/2005/8/layout/chevron2"/>
    <dgm:cxn modelId="{D33CFF80-71F4-44E4-AB58-7CFBD9BE7D6A}" type="presParOf" srcId="{985B30B3-8432-4E54-A511-1BFDD24DCEB1}" destId="{C2C09ABC-3466-40E8-836D-617B9EFCBB5D}" srcOrd="0" destOrd="0" presId="urn:microsoft.com/office/officeart/2005/8/layout/chevron2"/>
    <dgm:cxn modelId="{8D2F1538-BC9A-4F9B-AE30-288D233B82FC}" type="presParOf" srcId="{C2C09ABC-3466-40E8-836D-617B9EFCBB5D}" destId="{4E3E4F06-B727-4F7E-972F-7912B1CB249C}" srcOrd="0" destOrd="0" presId="urn:microsoft.com/office/officeart/2005/8/layout/chevron2"/>
    <dgm:cxn modelId="{3B281380-3992-4209-9CA0-814C9F43E3C4}" type="presParOf" srcId="{C2C09ABC-3466-40E8-836D-617B9EFCBB5D}" destId="{37663402-4FD5-4126-AAB5-ED83186BCACD}" srcOrd="1" destOrd="0" presId="urn:microsoft.com/office/officeart/2005/8/layout/chevron2"/>
    <dgm:cxn modelId="{E75DC59F-3623-4395-85EA-9A1ACED6509A}" type="presParOf" srcId="{985B30B3-8432-4E54-A511-1BFDD24DCEB1}" destId="{BBD4505C-DFCA-4212-97C0-EC457CD6D437}" srcOrd="1" destOrd="0" presId="urn:microsoft.com/office/officeart/2005/8/layout/chevron2"/>
    <dgm:cxn modelId="{5F726030-386F-4DB3-97E7-0CD082FFFE86}" type="presParOf" srcId="{985B30B3-8432-4E54-A511-1BFDD24DCEB1}" destId="{F0482C36-548C-42D7-B1AD-41564A2011DB}" srcOrd="2" destOrd="0" presId="urn:microsoft.com/office/officeart/2005/8/layout/chevron2"/>
    <dgm:cxn modelId="{FDF3F5E2-61E0-49DB-B614-3FC207B3FA54}" type="presParOf" srcId="{F0482C36-548C-42D7-B1AD-41564A2011DB}" destId="{F57257E7-5109-43D1-B039-DB561FFD5C0F}" srcOrd="0" destOrd="0" presId="urn:microsoft.com/office/officeart/2005/8/layout/chevron2"/>
    <dgm:cxn modelId="{2DAEFA7C-1C67-47F6-9791-D28D66AE9FA8}" type="presParOf" srcId="{F0482C36-548C-42D7-B1AD-41564A2011DB}" destId="{4287186B-B091-46F4-94E8-D6C493D69F22}" srcOrd="1" destOrd="0" presId="urn:microsoft.com/office/officeart/2005/8/layout/chevron2"/>
    <dgm:cxn modelId="{99004C44-610D-4C24-9F55-2A6050752638}" type="presParOf" srcId="{985B30B3-8432-4E54-A511-1BFDD24DCEB1}" destId="{A95E2D3E-26ED-4564-92C7-9E31A04C5996}" srcOrd="3" destOrd="0" presId="urn:microsoft.com/office/officeart/2005/8/layout/chevron2"/>
    <dgm:cxn modelId="{FC6ED62E-0E72-4527-9B2D-D0379CAB2B43}" type="presParOf" srcId="{985B30B3-8432-4E54-A511-1BFDD24DCEB1}" destId="{AD6310AB-FFDB-40E3-AA88-FA0A1FF1D232}" srcOrd="4" destOrd="0" presId="urn:microsoft.com/office/officeart/2005/8/layout/chevron2"/>
    <dgm:cxn modelId="{340263BA-80EA-4883-B8B0-1541A55AF25E}" type="presParOf" srcId="{AD6310AB-FFDB-40E3-AA88-FA0A1FF1D232}" destId="{A9B659F9-95BF-4724-AB95-81867E640F5E}" srcOrd="0" destOrd="0" presId="urn:microsoft.com/office/officeart/2005/8/layout/chevron2"/>
    <dgm:cxn modelId="{ECB91FB2-0292-4134-A1A3-70E792DA08A3}" type="presParOf" srcId="{AD6310AB-FFDB-40E3-AA88-FA0A1FF1D232}" destId="{A6DAC378-4C8E-4834-A112-162570F9720C}" srcOrd="1" destOrd="0" presId="urn:microsoft.com/office/officeart/2005/8/layout/chevron2"/>
    <dgm:cxn modelId="{230C2093-94E4-4B99-AA57-571CC71E11C9}" type="presParOf" srcId="{985B30B3-8432-4E54-A511-1BFDD24DCEB1}" destId="{16C37C8A-8FF0-4091-A1CF-D8CD13DA8965}" srcOrd="5" destOrd="0" presId="urn:microsoft.com/office/officeart/2005/8/layout/chevron2"/>
    <dgm:cxn modelId="{B877DCA4-3008-4A11-A879-182F772AE7A8}" type="presParOf" srcId="{985B30B3-8432-4E54-A511-1BFDD24DCEB1}" destId="{94DF4D08-BDB6-44FC-B445-E2EAD0B8EE9D}" srcOrd="6" destOrd="0" presId="urn:microsoft.com/office/officeart/2005/8/layout/chevron2"/>
    <dgm:cxn modelId="{DED4AA0E-757A-49A1-84A4-6542A03E5495}" type="presParOf" srcId="{94DF4D08-BDB6-44FC-B445-E2EAD0B8EE9D}" destId="{4ED1687C-EF10-455F-8909-1B6E84E0E4FC}" srcOrd="0" destOrd="0" presId="urn:microsoft.com/office/officeart/2005/8/layout/chevron2"/>
    <dgm:cxn modelId="{832E1207-DEEF-4C78-8FB2-C1F31A7F2B07}" type="presParOf" srcId="{94DF4D08-BDB6-44FC-B445-E2EAD0B8EE9D}" destId="{7DC77968-FDD1-4005-947F-127F4060E03C}" srcOrd="1" destOrd="0" presId="urn:microsoft.com/office/officeart/2005/8/layout/chevron2"/>
    <dgm:cxn modelId="{7F0E4030-6BC3-4D43-A932-25649659D10B}" type="presParOf" srcId="{985B30B3-8432-4E54-A511-1BFDD24DCEB1}" destId="{9C92604A-1196-400B-BF45-86A51602D047}" srcOrd="7" destOrd="0" presId="urn:microsoft.com/office/officeart/2005/8/layout/chevron2"/>
    <dgm:cxn modelId="{242E3B17-3EA0-4F5A-83DD-58B3DF47CE54}" type="presParOf" srcId="{985B30B3-8432-4E54-A511-1BFDD24DCEB1}" destId="{EDC5CB3D-A9C5-42A2-BE6F-C4833F023A88}" srcOrd="8" destOrd="0" presId="urn:microsoft.com/office/officeart/2005/8/layout/chevron2"/>
    <dgm:cxn modelId="{9545D794-E67A-4F6E-95D5-59B6E028BC81}" type="presParOf" srcId="{EDC5CB3D-A9C5-42A2-BE6F-C4833F023A88}" destId="{27F8DEDA-7F45-40F0-BBD0-43C72ABD2E41}" srcOrd="0" destOrd="0" presId="urn:microsoft.com/office/officeart/2005/8/layout/chevron2"/>
    <dgm:cxn modelId="{7C5FF90B-66B4-4BA9-BD19-E6A4825D824F}" type="presParOf" srcId="{EDC5CB3D-A9C5-42A2-BE6F-C4833F023A88}" destId="{37350FF6-C6FD-4D77-BD03-06307E627E7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3E4F06-B727-4F7E-972F-7912B1CB249C}">
      <dsp:nvSpPr>
        <dsp:cNvPr id="0" name=""/>
        <dsp:cNvSpPr/>
      </dsp:nvSpPr>
      <dsp:spPr>
        <a:xfrm rot="5400000">
          <a:off x="-155014" y="156124"/>
          <a:ext cx="1033430" cy="723401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 dirty="0"/>
        </a:p>
      </dsp:txBody>
      <dsp:txXfrm rot="-5400000">
        <a:off x="1" y="362811"/>
        <a:ext cx="723401" cy="310029"/>
      </dsp:txXfrm>
    </dsp:sp>
    <dsp:sp modelId="{37663402-4FD5-4126-AAB5-ED83186BCACD}">
      <dsp:nvSpPr>
        <dsp:cNvPr id="0" name=""/>
        <dsp:cNvSpPr/>
      </dsp:nvSpPr>
      <dsp:spPr>
        <a:xfrm rot="5400000">
          <a:off x="4750405" y="-4042177"/>
          <a:ext cx="671730" cy="88069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Year 4/beginning of Year 5: start your research!</a:t>
          </a:r>
          <a:endParaRPr lang="en-US" sz="2000" kern="1200" dirty="0"/>
        </a:p>
      </dsp:txBody>
      <dsp:txXfrm rot="-5400000">
        <a:off x="682802" y="58217"/>
        <a:ext cx="8774146" cy="606148"/>
      </dsp:txXfrm>
    </dsp:sp>
    <dsp:sp modelId="{F57257E7-5109-43D1-B039-DB561FFD5C0F}">
      <dsp:nvSpPr>
        <dsp:cNvPr id="0" name=""/>
        <dsp:cNvSpPr/>
      </dsp:nvSpPr>
      <dsp:spPr>
        <a:xfrm rot="5400000">
          <a:off x="-155014" y="1071721"/>
          <a:ext cx="1033430" cy="723401"/>
        </a:xfrm>
        <a:prstGeom prst="chevron">
          <a:avLst/>
        </a:prstGeom>
        <a:solidFill>
          <a:schemeClr val="accent2">
            <a:hueOff val="-678113"/>
            <a:satOff val="-414"/>
            <a:lumOff val="1618"/>
            <a:alphaOff val="0"/>
          </a:schemeClr>
        </a:solidFill>
        <a:ln w="19050" cap="rnd" cmpd="sng" algn="ctr">
          <a:solidFill>
            <a:schemeClr val="accent2">
              <a:hueOff val="-678113"/>
              <a:satOff val="-414"/>
              <a:lumOff val="161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 dirty="0"/>
        </a:p>
      </dsp:txBody>
      <dsp:txXfrm rot="-5400000">
        <a:off x="1" y="1278408"/>
        <a:ext cx="723401" cy="310029"/>
      </dsp:txXfrm>
    </dsp:sp>
    <dsp:sp modelId="{4287186B-B091-46F4-94E8-D6C493D69F22}">
      <dsp:nvSpPr>
        <dsp:cNvPr id="0" name=""/>
        <dsp:cNvSpPr/>
      </dsp:nvSpPr>
      <dsp:spPr>
        <a:xfrm rot="5400000">
          <a:off x="4791005" y="-3150896"/>
          <a:ext cx="671730" cy="88069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-678113"/>
              <a:satOff val="-414"/>
              <a:lumOff val="161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Year 5 Annual review: </a:t>
          </a:r>
          <a:r>
            <a:rPr lang="en-GB" sz="2000" u="sng" kern="1200" dirty="0"/>
            <a:t>Summer term of Year 5.</a:t>
          </a:r>
          <a:r>
            <a:rPr lang="en-US" sz="2000" kern="1200" dirty="0"/>
            <a:t>State your preference</a:t>
          </a:r>
          <a:endParaRPr lang="en-US" sz="2000" u="sng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u="none" kern="1200" dirty="0"/>
            <a:t>County updates the EHCP </a:t>
          </a:r>
        </a:p>
      </dsp:txBody>
      <dsp:txXfrm rot="-5400000">
        <a:off x="723402" y="949498"/>
        <a:ext cx="8774146" cy="606148"/>
      </dsp:txXfrm>
    </dsp:sp>
    <dsp:sp modelId="{A9B659F9-95BF-4724-AB95-81867E640F5E}">
      <dsp:nvSpPr>
        <dsp:cNvPr id="0" name=""/>
        <dsp:cNvSpPr/>
      </dsp:nvSpPr>
      <dsp:spPr>
        <a:xfrm rot="5400000">
          <a:off x="-155014" y="1987318"/>
          <a:ext cx="1033430" cy="723401"/>
        </a:xfrm>
        <a:prstGeom prst="chevron">
          <a:avLst/>
        </a:prstGeom>
        <a:solidFill>
          <a:schemeClr val="accent2">
            <a:hueOff val="-1356225"/>
            <a:satOff val="-828"/>
            <a:lumOff val="3235"/>
            <a:alphaOff val="0"/>
          </a:schemeClr>
        </a:solidFill>
        <a:ln w="19050" cap="rnd" cmpd="sng" algn="ctr">
          <a:solidFill>
            <a:schemeClr val="accent2">
              <a:hueOff val="-1356225"/>
              <a:satOff val="-828"/>
              <a:lumOff val="323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 dirty="0"/>
        </a:p>
      </dsp:txBody>
      <dsp:txXfrm rot="-5400000">
        <a:off x="1" y="2194005"/>
        <a:ext cx="723401" cy="310029"/>
      </dsp:txXfrm>
    </dsp:sp>
    <dsp:sp modelId="{A6DAC378-4C8E-4834-A112-162570F9720C}">
      <dsp:nvSpPr>
        <dsp:cNvPr id="0" name=""/>
        <dsp:cNvSpPr/>
      </dsp:nvSpPr>
      <dsp:spPr>
        <a:xfrm rot="5400000">
          <a:off x="4791005" y="-2235299"/>
          <a:ext cx="671730" cy="88069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-1356225"/>
              <a:satOff val="-828"/>
              <a:lumOff val="323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Paperwork goes for consultation to Secondary Schools, Autumn of Year 6</a:t>
          </a:r>
          <a:endParaRPr lang="en-US" sz="2000" kern="1200" dirty="0"/>
        </a:p>
      </dsp:txBody>
      <dsp:txXfrm rot="-5400000">
        <a:off x="723402" y="1865095"/>
        <a:ext cx="8774146" cy="606148"/>
      </dsp:txXfrm>
    </dsp:sp>
    <dsp:sp modelId="{4ED1687C-EF10-455F-8909-1B6E84E0E4FC}">
      <dsp:nvSpPr>
        <dsp:cNvPr id="0" name=""/>
        <dsp:cNvSpPr/>
      </dsp:nvSpPr>
      <dsp:spPr>
        <a:xfrm rot="5400000">
          <a:off x="-155014" y="2902915"/>
          <a:ext cx="1033430" cy="723401"/>
        </a:xfrm>
        <a:prstGeom prst="chevron">
          <a:avLst/>
        </a:prstGeom>
        <a:solidFill>
          <a:schemeClr val="accent2">
            <a:hueOff val="-2034338"/>
            <a:satOff val="-1242"/>
            <a:lumOff val="4853"/>
            <a:alphaOff val="0"/>
          </a:schemeClr>
        </a:solidFill>
        <a:ln w="19050" cap="rnd" cmpd="sng" algn="ctr">
          <a:solidFill>
            <a:schemeClr val="accent2">
              <a:hueOff val="-2034338"/>
              <a:satOff val="-1242"/>
              <a:lumOff val="485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100" kern="1200" dirty="0"/>
        </a:p>
      </dsp:txBody>
      <dsp:txXfrm rot="-5400000">
        <a:off x="1" y="3109602"/>
        <a:ext cx="723401" cy="310029"/>
      </dsp:txXfrm>
    </dsp:sp>
    <dsp:sp modelId="{7DC77968-FDD1-4005-947F-127F4060E03C}">
      <dsp:nvSpPr>
        <dsp:cNvPr id="0" name=""/>
        <dsp:cNvSpPr/>
      </dsp:nvSpPr>
      <dsp:spPr>
        <a:xfrm rot="5400000">
          <a:off x="4791005" y="-1319702"/>
          <a:ext cx="671730" cy="88069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-2034338"/>
              <a:satOff val="-1242"/>
              <a:lumOff val="485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You hear the results and receive a final EHCP, February of Year 6</a:t>
          </a:r>
          <a:endParaRPr lang="en-US" sz="2000" kern="1200" dirty="0"/>
        </a:p>
      </dsp:txBody>
      <dsp:txXfrm rot="-5400000">
        <a:off x="723402" y="2780692"/>
        <a:ext cx="8774146" cy="606148"/>
      </dsp:txXfrm>
    </dsp:sp>
    <dsp:sp modelId="{27F8DEDA-7F45-40F0-BBD0-43C72ABD2E41}">
      <dsp:nvSpPr>
        <dsp:cNvPr id="0" name=""/>
        <dsp:cNvSpPr/>
      </dsp:nvSpPr>
      <dsp:spPr>
        <a:xfrm rot="5400000">
          <a:off x="-155014" y="3818512"/>
          <a:ext cx="1033430" cy="723401"/>
        </a:xfrm>
        <a:prstGeom prst="chevron">
          <a:avLst/>
        </a:prstGeom>
        <a:solidFill>
          <a:schemeClr val="accent2">
            <a:hueOff val="-2712450"/>
            <a:satOff val="-1656"/>
            <a:lumOff val="6471"/>
            <a:alphaOff val="0"/>
          </a:schemeClr>
        </a:solidFill>
        <a:ln w="19050" cap="rnd" cmpd="sng" algn="ctr">
          <a:solidFill>
            <a:schemeClr val="accent2">
              <a:hueOff val="-2712450"/>
              <a:satOff val="-1656"/>
              <a:lumOff val="647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100" kern="1200" dirty="0"/>
        </a:p>
      </dsp:txBody>
      <dsp:txXfrm rot="-5400000">
        <a:off x="1" y="4025199"/>
        <a:ext cx="723401" cy="310029"/>
      </dsp:txXfrm>
    </dsp:sp>
    <dsp:sp modelId="{37350FF6-C6FD-4D77-BD03-06307E627E72}">
      <dsp:nvSpPr>
        <dsp:cNvPr id="0" name=""/>
        <dsp:cNvSpPr/>
      </dsp:nvSpPr>
      <dsp:spPr>
        <a:xfrm rot="5400000">
          <a:off x="4791005" y="-404105"/>
          <a:ext cx="671730" cy="88069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-2712450"/>
              <a:satOff val="-1656"/>
              <a:lumOff val="647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/>
            <a:t>Westfield begins transition plans with Secondary schools, new school to attend Annual Review in Summer of Year 6</a:t>
          </a:r>
          <a:endParaRPr lang="en-US" sz="2000" kern="1200"/>
        </a:p>
      </dsp:txBody>
      <dsp:txXfrm rot="-5400000">
        <a:off x="723402" y="3696289"/>
        <a:ext cx="8774146" cy="6061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0D4C2B-FD74-4515-8EFE-45550007B885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C608ED-3F56-4F5B-86EE-186D16FE01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952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C608ED-3F56-4F5B-86EE-186D16FE01A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69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C608ED-3F56-4F5B-86EE-186D16FE01A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8791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C608ED-3F56-4F5B-86EE-186D16FE01A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5403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C608ED-3F56-4F5B-86EE-186D16FE01A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202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C608ED-3F56-4F5B-86EE-186D16FE01A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21412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C608ED-3F56-4F5B-86EE-186D16FE01A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9085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C608ED-3F56-4F5B-86EE-186D16FE01A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2312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C608ED-3F56-4F5B-86EE-186D16FE01A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6866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C608ED-3F56-4F5B-86EE-186D16FE01A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2608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C608ED-3F56-4F5B-86EE-186D16FE01A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60636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80c108411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80c1084111_0_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C608ED-3F56-4F5B-86EE-186D16FE01A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8566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C608ED-3F56-4F5B-86EE-186D16FE01AE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159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C608ED-3F56-4F5B-86EE-186D16FE01A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5344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C608ED-3F56-4F5B-86EE-186D16FE01A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7970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C608ED-3F56-4F5B-86EE-186D16FE01A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267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C608ED-3F56-4F5B-86EE-186D16FE01A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4944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C608ED-3F56-4F5B-86EE-186D16FE01AE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4693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C608ED-3F56-4F5B-86EE-186D16FE01A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0454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C608ED-3F56-4F5B-86EE-186D16FE01A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4093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07D63-1223-48C9-AA42-84F8F6AF4D9B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2DF96-DF90-4350-B2D7-6BE1A77DA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54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07D63-1223-48C9-AA42-84F8F6AF4D9B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2DF96-DF90-4350-B2D7-6BE1A77DA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276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07D63-1223-48C9-AA42-84F8F6AF4D9B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2DF96-DF90-4350-B2D7-6BE1A77DA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3826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07D63-1223-48C9-AA42-84F8F6AF4D9B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2DF96-DF90-4350-B2D7-6BE1A77DA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4288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07D63-1223-48C9-AA42-84F8F6AF4D9B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2DF96-DF90-4350-B2D7-6BE1A77DA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9638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07D63-1223-48C9-AA42-84F8F6AF4D9B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2DF96-DF90-4350-B2D7-6BE1A77DA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546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07D63-1223-48C9-AA42-84F8F6AF4D9B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2DF96-DF90-4350-B2D7-6BE1A77DA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470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07D63-1223-48C9-AA42-84F8F6AF4D9B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2DF96-DF90-4350-B2D7-6BE1A77DA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477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2DF96-DF90-4350-B2D7-6BE1A77DADFD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07D63-1223-48C9-AA42-84F8F6AF4D9B}" type="datetimeFigureOut">
              <a:rPr lang="en-GB" smtClean="0"/>
              <a:t>21/09/2023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698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07D63-1223-48C9-AA42-84F8F6AF4D9B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2DF96-DF90-4350-B2D7-6BE1A77DA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133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07D63-1223-48C9-AA42-84F8F6AF4D9B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2DF96-DF90-4350-B2D7-6BE1A77DADF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199235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07D63-1223-48C9-AA42-84F8F6AF4D9B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2DF96-DF90-4350-B2D7-6BE1A77DA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40896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07D63-1223-48C9-AA42-84F8F6AF4D9B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2DF96-DF90-4350-B2D7-6BE1A77DADF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277839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07D63-1223-48C9-AA42-84F8F6AF4D9B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2DF96-DF90-4350-B2D7-6BE1A77DA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91820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07D63-1223-48C9-AA42-84F8F6AF4D9B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2DF96-DF90-4350-B2D7-6BE1A77DA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8556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07D63-1223-48C9-AA42-84F8F6AF4D9B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2DF96-DF90-4350-B2D7-6BE1A77DA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9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59122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04332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29447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9/21/2023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57534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00564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74215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759776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9/21/2023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06656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75434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666340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1202080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851702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3515444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160672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9/21/2023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889609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375797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F2B8F-89DB-494A-A7EF-EA4A112DB92C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4678-ACB4-4581-A000-4EC52A5A19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878519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F2B8F-89DB-494A-A7EF-EA4A112DB92C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4678-ACB4-4581-A000-4EC52A5A19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30371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F2B8F-89DB-494A-A7EF-EA4A112DB92C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4678-ACB4-4581-A000-4EC52A5A19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99414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F2B8F-89DB-494A-A7EF-EA4A112DB92C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4678-ACB4-4581-A000-4EC52A5A19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20631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F2B8F-89DB-494A-A7EF-EA4A112DB92C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4678-ACB4-4581-A000-4EC52A5A19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559002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F2B8F-89DB-494A-A7EF-EA4A112DB92C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4678-ACB4-4581-A000-4EC52A5A19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19401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F2B8F-89DB-494A-A7EF-EA4A112DB92C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4678-ACB4-4581-A000-4EC52A5A19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904592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F2B8F-89DB-494A-A7EF-EA4A112DB92C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4678-ACB4-4581-A000-4EC52A5A19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49572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F2B8F-89DB-494A-A7EF-EA4A112DB92C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4678-ACB4-4581-A000-4EC52A5A19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05525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F2B8F-89DB-494A-A7EF-EA4A112DB92C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4678-ACB4-4581-A000-4EC52A5A19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852166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F2B8F-89DB-494A-A7EF-EA4A112DB92C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4678-ACB4-4581-A000-4EC52A5A19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07417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415611" y="992767"/>
            <a:ext cx="11360800" cy="27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415600" y="3778833"/>
            <a:ext cx="11360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05231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27153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00010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64432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53830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83813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56712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653667" y="600200"/>
            <a:ext cx="84904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269130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354000" y="1644233"/>
            <a:ext cx="53936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354000" y="3737433"/>
            <a:ext cx="53936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6586000" y="965433"/>
            <a:ext cx="5116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02148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415600" y="5640767"/>
            <a:ext cx="7998400" cy="8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609585" lvl="0" indent="-30479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380349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415600" y="1474833"/>
            <a:ext cx="113608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8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27063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54983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42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.xml"/><Relationship Id="rId3" Type="http://schemas.openxmlformats.org/officeDocument/2006/relationships/slideLayout" Target="../slideLayouts/slideLayout46.xml"/><Relationship Id="rId7" Type="http://schemas.openxmlformats.org/officeDocument/2006/relationships/slideLayout" Target="../slideLayouts/slideLayout5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11" Type="http://schemas.openxmlformats.org/officeDocument/2006/relationships/slideLayout" Target="../slideLayouts/slideLayout54.xml"/><Relationship Id="rId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53.xml"/><Relationship Id="rId4" Type="http://schemas.openxmlformats.org/officeDocument/2006/relationships/slideLayout" Target="../slideLayouts/slideLayout47.xml"/><Relationship Id="rId9" Type="http://schemas.openxmlformats.org/officeDocument/2006/relationships/slideLayout" Target="../slideLayouts/slideLayout5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207D63-1223-48C9-AA42-84F8F6AF4D9B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B52DF96-DF90-4350-B2D7-6BE1A77DAD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197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3385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9F2B8F-89DB-494A-A7EF-EA4A112DB92C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214678-ACB4-4581-A000-4EC52A5A19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585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333">
                <a:solidFill>
                  <a:schemeClr val="dk2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71560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hyperlink" Target="https://familyinfo.buckinghamshire.gov.uk/send/education-and-send/education-options-children-and-young-people-send/#special-school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C632342-3226-4985-B680-7A3A23C8F4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225" y="1782698"/>
            <a:ext cx="1467684" cy="146768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BB259EC-7037-4DC7-8F31-51B28B7B7E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2543" y="1782698"/>
            <a:ext cx="7766936" cy="1646302"/>
          </a:xfrm>
        </p:spPr>
        <p:txBody>
          <a:bodyPr/>
          <a:lstStyle/>
          <a:p>
            <a:r>
              <a:rPr lang="en-GB" dirty="0"/>
              <a:t>Welcome to Cherry Base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BD921C-F399-45AF-946C-2D4B5C2CC2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67279" y="2057399"/>
            <a:ext cx="6024601" cy="1096899"/>
          </a:xfrm>
        </p:spPr>
        <p:txBody>
          <a:bodyPr/>
          <a:lstStyle/>
          <a:p>
            <a:r>
              <a:rPr lang="en-GB" b="1" dirty="0">
                <a:solidFill>
                  <a:schemeClr val="tx1"/>
                </a:solidFill>
              </a:rPr>
              <a:t>Emma </a:t>
            </a:r>
            <a:r>
              <a:rPr lang="en-GB" b="1" dirty="0" err="1">
                <a:solidFill>
                  <a:schemeClr val="tx1"/>
                </a:solidFill>
              </a:rPr>
              <a:t>Skeldon</a:t>
            </a:r>
            <a:r>
              <a:rPr lang="en-GB" b="1" dirty="0">
                <a:solidFill>
                  <a:schemeClr val="tx1"/>
                </a:solidFill>
              </a:rPr>
              <a:t> – Assistant Headteacher (Cherry Base)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1E605C-1994-4CE7-8B3D-776CFD15B0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5375" y="3177405"/>
            <a:ext cx="2381249" cy="2309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9300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F3749-C946-477B-ADB9-9ADFB2154F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Whole School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51F820-0A2C-4148-AD8C-86A759ECE5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88613"/>
            <a:ext cx="8596668" cy="3880773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rgbClr val="333333"/>
                </a:solidFill>
                <a:latin typeface="+mj-lt"/>
              </a:rPr>
              <a:t>Westfield School is a Primary age special school which caters for children experiencing Communication and Interaction difficulties within a moderate learning difficulty / mild learning disability range. </a:t>
            </a:r>
          </a:p>
          <a:p>
            <a:endParaRPr lang="en-GB" sz="2000" dirty="0">
              <a:solidFill>
                <a:srgbClr val="333333"/>
              </a:solidFill>
              <a:latin typeface="+mj-lt"/>
            </a:endParaRPr>
          </a:p>
          <a:p>
            <a:r>
              <a:rPr lang="en-GB" sz="2000" dirty="0">
                <a:solidFill>
                  <a:srgbClr val="333333"/>
                </a:solidFill>
                <a:latin typeface="+mj-lt"/>
              </a:rPr>
              <a:t>The vast majority of our pupils have a diagnosis of ASD alongside other difficulties such as Global Developmental Delay, anxiety, sensory processing, ADHD and dyspraxia for example and / or a speech, language and communication difficulty</a:t>
            </a:r>
            <a:endParaRPr lang="en-GB" sz="2000" dirty="0">
              <a:latin typeface="+mj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7B621D-C466-49C7-A609-E00020577A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7544" y="4354416"/>
            <a:ext cx="2576248" cy="250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6970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Whole School </a:t>
            </a:r>
          </a:p>
        </p:txBody>
      </p:sp>
      <p:sp>
        <p:nvSpPr>
          <p:cNvPr id="5" name="Rectangle 4"/>
          <p:cNvSpPr/>
          <p:nvPr/>
        </p:nvSpPr>
        <p:spPr>
          <a:xfrm>
            <a:off x="1176787" y="1949094"/>
            <a:ext cx="7346197" cy="340101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1224366" y="3316637"/>
            <a:ext cx="7251040" cy="120886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735092" y="1930400"/>
            <a:ext cx="0" cy="34010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6245817" y="1930400"/>
            <a:ext cx="15498" cy="34010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216117" y="1375387"/>
            <a:ext cx="73461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Apple Tree Base                 Pear Tree Base             Cherry Tree Base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44319" y="2390704"/>
            <a:ext cx="39210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685522" y="4481045"/>
            <a:ext cx="3969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Specialist Curriculum Inc Interventions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76787" y="2575369"/>
            <a:ext cx="32508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EYFS/CHERRY GARDEN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66301" y="2464961"/>
            <a:ext cx="193695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Moving towards a structured and timetabled classroom environment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0382" y="5688877"/>
            <a:ext cx="76541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National Curriculum     Apple             Pear             Cherry</a:t>
            </a:r>
          </a:p>
        </p:txBody>
      </p:sp>
      <p:sp>
        <p:nvSpPr>
          <p:cNvPr id="9" name="Right Arrow 8"/>
          <p:cNvSpPr/>
          <p:nvPr/>
        </p:nvSpPr>
        <p:spPr>
          <a:xfrm>
            <a:off x="4316361" y="5636818"/>
            <a:ext cx="572854" cy="5051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6124" y="5608971"/>
            <a:ext cx="597460" cy="56088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828290" y="2291627"/>
            <a:ext cx="23243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dirty="0">
                <a:solidFill>
                  <a:prstClr val="black"/>
                </a:solidFill>
                <a:latin typeface="Calibri" panose="020F0502020204030204"/>
              </a:rPr>
              <a:t>B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lends learning through play/formal learning environment.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54733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5DFA11-F1C0-4F26-8008-F62B8CAF99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826" y="582205"/>
            <a:ext cx="8596668" cy="3880773"/>
          </a:xfrm>
        </p:spPr>
        <p:txBody>
          <a:bodyPr/>
          <a:lstStyle/>
          <a:p>
            <a:r>
              <a:rPr lang="en-GB" sz="2400" b="1" dirty="0"/>
              <a:t>Apple Base </a:t>
            </a:r>
          </a:p>
          <a:p>
            <a:endParaRPr lang="en-GB" dirty="0"/>
          </a:p>
          <a:p>
            <a:pPr lvl="0">
              <a:buClr>
                <a:srgbClr val="5FCBEF"/>
              </a:buClr>
            </a:pPr>
            <a:r>
              <a:rPr lang="en-GB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delivery of the curriculum is based around learning through play to engage children with active learning, exploration and becoming a critical thinker. Linked to intentions in the EHCP to ensure that learning is relevant and personalised</a:t>
            </a:r>
            <a:r>
              <a:rPr lang="en-GB" sz="20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en-GB" sz="2000" dirty="0">
              <a:solidFill>
                <a:prstClr val="black">
                  <a:lumMod val="75000"/>
                  <a:lumOff val="25000"/>
                </a:prst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23550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5DFA11-F1C0-4F26-8008-F62B8CAF99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449" y="465408"/>
            <a:ext cx="8596668" cy="3880773"/>
          </a:xfrm>
        </p:spPr>
        <p:txBody>
          <a:bodyPr/>
          <a:lstStyle/>
          <a:p>
            <a:r>
              <a:rPr lang="en-GB" sz="2400" b="1" dirty="0"/>
              <a:t>Pear Base </a:t>
            </a:r>
          </a:p>
          <a:p>
            <a:endParaRPr lang="en-GB" dirty="0"/>
          </a:p>
          <a:p>
            <a:pPr marL="0" lvl="0" indent="0" defTabSz="914400">
              <a:spcBef>
                <a:spcPts val="0"/>
              </a:spcBef>
              <a:buClrTx/>
              <a:buSzTx/>
              <a:buNone/>
            </a:pPr>
            <a:r>
              <a:rPr lang="en-GB" sz="2000" dirty="0">
                <a:solidFill>
                  <a:prstClr val="black"/>
                </a:solidFill>
                <a:latin typeface="Calibri" panose="020F0502020204030204"/>
              </a:rPr>
              <a:t>Delivery of the National curriculum takes place through a structured and timetabled classroom environment, that blends learning through play and exploration with a transition towards a more formal learning environment.</a:t>
            </a:r>
            <a:endParaRPr lang="en-GB" sz="2000" dirty="0">
              <a:solidFill>
                <a:prstClr val="black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15737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4D1125-8366-4D0E-8D78-11C2FC3A95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0170" y="463764"/>
            <a:ext cx="8596668" cy="3880773"/>
          </a:xfrm>
        </p:spPr>
        <p:txBody>
          <a:bodyPr/>
          <a:lstStyle/>
          <a:p>
            <a:pPr lvl="0">
              <a:buClr>
                <a:srgbClr val="5FCBEF"/>
              </a:buClr>
            </a:pPr>
            <a:r>
              <a:rPr lang="en-GB" sz="24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Cherry Base</a:t>
            </a:r>
          </a:p>
          <a:p>
            <a:pPr lvl="0">
              <a:buClr>
                <a:srgbClr val="5FCBEF"/>
              </a:buClr>
            </a:pPr>
            <a:endParaRPr lang="en-GB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0" lvl="0" indent="0" defTabSz="914400">
              <a:spcBef>
                <a:spcPts val="0"/>
              </a:spcBef>
              <a:buClrTx/>
              <a:buSzTx/>
              <a:buNone/>
            </a:pPr>
            <a:r>
              <a:rPr lang="en-GB" sz="2000" dirty="0">
                <a:solidFill>
                  <a:prstClr val="black"/>
                </a:solidFill>
                <a:latin typeface="+mj-lt"/>
              </a:rPr>
              <a:t>Delivery of the curriculum takes place through a structured and timetabled classroom environment</a:t>
            </a:r>
          </a:p>
          <a:p>
            <a:pPr marL="0" lvl="0" indent="0" defTabSz="914400">
              <a:spcBef>
                <a:spcPts val="0"/>
              </a:spcBef>
              <a:buClrTx/>
              <a:buSzTx/>
              <a:buNone/>
            </a:pPr>
            <a:endParaRPr lang="en-GB" sz="2000" dirty="0">
              <a:solidFill>
                <a:prstClr val="black"/>
              </a:solidFill>
              <a:latin typeface="+mj-lt"/>
            </a:endParaRPr>
          </a:p>
          <a:p>
            <a:pPr marL="0" lvl="0" indent="0" defTabSz="914400">
              <a:spcBef>
                <a:spcPts val="0"/>
              </a:spcBef>
              <a:buClrTx/>
              <a:buSzTx/>
              <a:buNone/>
            </a:pPr>
            <a:r>
              <a:rPr lang="en-GB" sz="2000" dirty="0">
                <a:solidFill>
                  <a:prstClr val="black"/>
                </a:solidFill>
                <a:latin typeface="+mj-lt"/>
              </a:rPr>
              <a:t>Targeted interventions related to each child’s academic needs</a:t>
            </a:r>
          </a:p>
          <a:p>
            <a:pPr lvl="0">
              <a:buClr>
                <a:srgbClr val="5FCBEF"/>
              </a:buClr>
            </a:pPr>
            <a:endParaRPr lang="en-GB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lvl="0">
              <a:buClr>
                <a:srgbClr val="5FCBEF"/>
              </a:buClr>
            </a:pPr>
            <a:endParaRPr lang="en-GB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61511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452287"/>
            <a:ext cx="203200" cy="34057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07106"/>
          </a:xfrm>
        </p:spPr>
        <p:txBody>
          <a:bodyPr/>
          <a:lstStyle/>
          <a:p>
            <a:r>
              <a:rPr lang="en-GB" dirty="0"/>
              <a:t>Staff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87151" y="1378821"/>
            <a:ext cx="1787535" cy="737088"/>
          </a:xfrm>
        </p:spPr>
        <p:txBody>
          <a:bodyPr>
            <a:normAutofit lnSpcReduction="10000"/>
          </a:bodyPr>
          <a:lstStyle/>
          <a:p>
            <a:r>
              <a:rPr lang="en-GB" b="1" dirty="0"/>
              <a:t>Cherry 4</a:t>
            </a:r>
          </a:p>
          <a:p>
            <a:r>
              <a:rPr lang="en-GB" dirty="0"/>
              <a:t>Miss Collins</a:t>
            </a:r>
          </a:p>
        </p:txBody>
      </p:sp>
      <p:pic>
        <p:nvPicPr>
          <p:cNvPr id="7" name="Picture 2" descr="https://attachments.office.net/owa/mdodge%40westfield.bucks.sch.uk/service.svc/s/GetAttachmentThumbnail?id=AQMkADEwNWQ4NjlhLTU2ZTEtNGFiMi1hYmQ3LTkxNmYyNTI4YzZiZgBGAAAD5uhauNuobEOUPVJXAdg3zAcAqRgKERA%2Fm0aMWFfrrHuFDgAAAgEJAAAAqRgKERA%2Fm0aMWFfrrHuFDgABIeRaQwAAAAESABAAjGOkarZciUm3Qp9ZCQTTeg%3D%3D&amp;thumbnailType=2&amp;token=eyJhbGciOiJSUzI1NiIsImtpZCI6IkZBRDY1NDI2MkM2QUYyOTYxQUExRThDQUI3OEZGMUIyNzBFNzA3RTkiLCJ0eXAiOiJKV1QiLCJ4NXQiOiItdFpVSml4cThwWWFvZWpLdDRfeHNuRG5CLWsifQ.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.JJITtRie01FQm4CFeYp0zTNOUK_RECLIet4Rf99p3oHO7Ck9XzL76MHMd6E0_DMEWvXKDg1JI3GxyYRUYc46geRKiZuhU7yuK2izfeg8x48HrK2aKFL3KbCRo9nAuRL_R2e5VLARJwbGVEve9G8PStgbYyRr0YEA-lyjJWraYCsF_8FXqOfuKs0GyHsfjRNHBF_ZBzpcREeqz0tbLDybwZkElrxAHTpPXjny4A9QAEit6JA8FnR7eTJvQncWke4ydbyLJVGWRdc1aaqjKYXeIIcydtE2XEgOhJ7I91ubjmZHeUuPIy0kkTUZTybLBrfEsvGb_KTIHNo-nxV9g7dZyw&amp;X-OWA-CANARY=SoVoAl04vU2KEw9MUxSiF8BFKTKYo9kYRtA_LDdcoWLReDYrKG1NbOnF6GsmL0fpvTWhrszAipI.&amp;owa=outlook.office.com&amp;scriptVer=20211101003.05&amp;animation=tru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4686" y="131843"/>
            <a:ext cx="985065" cy="955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53873EC-E1EA-4E76-9C0C-E6567279BF51}"/>
              </a:ext>
            </a:extLst>
          </p:cNvPr>
          <p:cNvSpPr txBox="1">
            <a:spLocks/>
          </p:cNvSpPr>
          <p:nvPr/>
        </p:nvSpPr>
        <p:spPr>
          <a:xfrm>
            <a:off x="6248526" y="1316706"/>
            <a:ext cx="3575070" cy="737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D2EC0C5-9476-4574-ADD3-C2CE40D9670B}"/>
              </a:ext>
            </a:extLst>
          </p:cNvPr>
          <p:cNvSpPr/>
          <p:nvPr/>
        </p:nvSpPr>
        <p:spPr>
          <a:xfrm>
            <a:off x="6500512" y="1452713"/>
            <a:ext cx="2010004" cy="774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Cherry 3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Mrs Stephens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48F25C8-15A1-4772-9F33-D239FD4A1792}"/>
              </a:ext>
            </a:extLst>
          </p:cNvPr>
          <p:cNvSpPr/>
          <p:nvPr/>
        </p:nvSpPr>
        <p:spPr>
          <a:xfrm>
            <a:off x="3681485" y="1452713"/>
            <a:ext cx="2010004" cy="774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Cherry 2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Mrs Williams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9214EEE-B1B6-4810-815A-A016F67DD626}"/>
              </a:ext>
            </a:extLst>
          </p:cNvPr>
          <p:cNvSpPr/>
          <p:nvPr/>
        </p:nvSpPr>
        <p:spPr>
          <a:xfrm>
            <a:off x="1005114" y="1452713"/>
            <a:ext cx="1514573" cy="774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Cherry 1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Miss Allen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523752B-8E87-4BAB-8AEE-2E4D2F3F7521}"/>
              </a:ext>
            </a:extLst>
          </p:cNvPr>
          <p:cNvSpPr/>
          <p:nvPr/>
        </p:nvSpPr>
        <p:spPr>
          <a:xfrm>
            <a:off x="980705" y="4867411"/>
            <a:ext cx="15145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Mrs Bates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08A7CCF-9C7F-43CA-84C6-72AF46043F44}"/>
              </a:ext>
            </a:extLst>
          </p:cNvPr>
          <p:cNvSpPr/>
          <p:nvPr/>
        </p:nvSpPr>
        <p:spPr>
          <a:xfrm>
            <a:off x="3727022" y="4860652"/>
            <a:ext cx="21423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Mrs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Stiranjan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27157DC-360F-4C57-B496-F272D4045A7D}"/>
              </a:ext>
            </a:extLst>
          </p:cNvPr>
          <p:cNvSpPr/>
          <p:nvPr/>
        </p:nvSpPr>
        <p:spPr>
          <a:xfrm>
            <a:off x="6500512" y="4884744"/>
            <a:ext cx="2142392" cy="774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Miss Moore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Miss Thomas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646E2C7-E3DB-420E-8848-58561AAF2621}"/>
              </a:ext>
            </a:extLst>
          </p:cNvPr>
          <p:cNvSpPr/>
          <p:nvPr/>
        </p:nvSpPr>
        <p:spPr>
          <a:xfrm>
            <a:off x="9274002" y="4826300"/>
            <a:ext cx="2142392" cy="774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Mrs Proctor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Mrs Bashir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ED69B2B-6744-42A5-8B1B-47211F331E81}"/>
              </a:ext>
            </a:extLst>
          </p:cNvPr>
          <p:cNvSpPr/>
          <p:nvPr/>
        </p:nvSpPr>
        <p:spPr>
          <a:xfrm>
            <a:off x="2187568" y="5192345"/>
            <a:ext cx="21423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Miss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Barszsz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2D82120-D778-46C1-A4A0-D2CAB8B3EBB8}"/>
              </a:ext>
            </a:extLst>
          </p:cNvPr>
          <p:cNvSpPr txBox="1"/>
          <p:nvPr/>
        </p:nvSpPr>
        <p:spPr>
          <a:xfrm>
            <a:off x="624538" y="5568436"/>
            <a:ext cx="44554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F0"/>
                </a:solidFill>
              </a:rPr>
              <a:t>Specialist Support Workers (SSW)</a:t>
            </a:r>
          </a:p>
          <a:p>
            <a:endParaRPr lang="en-GB" dirty="0">
              <a:solidFill>
                <a:srgbClr val="00B0F0"/>
              </a:solidFill>
            </a:endParaRPr>
          </a:p>
          <a:p>
            <a:r>
              <a:rPr lang="en-GB" dirty="0">
                <a:solidFill>
                  <a:srgbClr val="00B0F0"/>
                </a:solidFill>
              </a:rPr>
              <a:t>Cherry 1 and 4- Mrs </a:t>
            </a:r>
            <a:r>
              <a:rPr lang="en-GB" dirty="0" err="1">
                <a:solidFill>
                  <a:srgbClr val="00B0F0"/>
                </a:solidFill>
              </a:rPr>
              <a:t>Ritedyk</a:t>
            </a:r>
            <a:endParaRPr lang="en-GB" dirty="0">
              <a:solidFill>
                <a:srgbClr val="00B0F0"/>
              </a:solidFill>
            </a:endParaRPr>
          </a:p>
          <a:p>
            <a:r>
              <a:rPr lang="en-GB" dirty="0">
                <a:solidFill>
                  <a:srgbClr val="00B0F0"/>
                </a:solidFill>
              </a:rPr>
              <a:t>Cherry 2 and 3- Mrs Johnson </a:t>
            </a:r>
          </a:p>
        </p:txBody>
      </p:sp>
    </p:spTree>
    <p:extLst>
      <p:ext uri="{BB962C8B-B14F-4D97-AF65-F5344CB8AC3E}">
        <p14:creationId xmlns:p14="http://schemas.microsoft.com/office/powerpoint/2010/main" val="2352389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452287"/>
            <a:ext cx="203200" cy="34057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73242"/>
            <a:ext cx="8596668" cy="1086196"/>
          </a:xfrm>
        </p:spPr>
        <p:txBody>
          <a:bodyPr/>
          <a:lstStyle/>
          <a:p>
            <a:r>
              <a:rPr lang="en-GB" dirty="0"/>
              <a:t>A day in Cherry Tree base: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95797"/>
            <a:ext cx="8596668" cy="4345566"/>
          </a:xfrm>
        </p:spPr>
        <p:txBody>
          <a:bodyPr/>
          <a:lstStyle/>
          <a:p>
            <a:pPr lvl="0">
              <a:lnSpc>
                <a:spcPct val="107000"/>
              </a:lnSpc>
              <a:buFont typeface="Symbol" panose="05050102010706020507" pitchFamily="18" charset="2"/>
              <a:buChar char="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7" name="Picture 2" descr="https://attachments.office.net/owa/mdodge%40westfield.bucks.sch.uk/service.svc/s/GetAttachmentThumbnail?id=AQMkADEwNWQ4NjlhLTU2ZTEtNGFiMi1hYmQ3LTkxNmYyNTI4YzZiZgBGAAAD5uhauNuobEOUPVJXAdg3zAcAqRgKERA%2Fm0aMWFfrrHuFDgAAAgEJAAAAqRgKERA%2Fm0aMWFfrrHuFDgABIeRaQwAAAAESABAAjGOkarZciUm3Qp9ZCQTTeg%3D%3D&amp;thumbnailType=2&amp;token=eyJhbGciOiJSUzI1NiIsImtpZCI6IkZBRDY1NDI2MkM2QUYyOTYxQUExRThDQUI3OEZGMUIyNzBFNzA3RTkiLCJ0eXAiOiJKV1QiLCJ4NXQiOiItdFpVSml4cThwWWFvZWpLdDRfeHNuRG5CLWsifQ.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.JJITtRie01FQm4CFeYp0zTNOUK_RECLIet4Rf99p3oHO7Ck9XzL76MHMd6E0_DMEWvXKDg1JI3GxyYRUYc46geRKiZuhU7yuK2izfeg8x48HrK2aKFL3KbCRo9nAuRL_R2e5VLARJwbGVEve9G8PStgbYyRr0YEA-lyjJWraYCsF_8FXqOfuKs0GyHsfjRNHBF_ZBzpcREeqz0tbLDybwZkElrxAHTpPXjny4A9QAEit6JA8FnR7eTJvQncWke4ydbyLJVGWRdc1aaqjKYXeIIcydtE2XEgOhJ7I91ubjmZHeUuPIy0kkTUZTybLBrfEsvGb_KTIHNo-nxV9g7dZyw&amp;X-OWA-CANARY=SoVoAl04vU2KEw9MUxSiF8BFKTKYo9kYRtA_LDdcoWLReDYrKG1NbOnF6GsmL0fpvTWhrszAipI.&amp;owa=outlook.office.com&amp;scriptVer=20211101003.05&amp;animation=tru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49" y="5273587"/>
            <a:ext cx="1633415" cy="158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11DAD0C-210E-4CC8-A868-C616F22DBB63}"/>
              </a:ext>
            </a:extLst>
          </p:cNvPr>
          <p:cNvSpPr txBox="1"/>
          <p:nvPr/>
        </p:nvSpPr>
        <p:spPr>
          <a:xfrm>
            <a:off x="7528984" y="1159438"/>
            <a:ext cx="3985682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Additions throughout the week: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Sensory Circuits in the PE hall: </a:t>
            </a:r>
            <a:r>
              <a:rPr lang="en-GB" sz="1400" dirty="0">
                <a:solidFill>
                  <a:prstClr val="black"/>
                </a:solidFill>
                <a:latin typeface="Trebuchet MS" panose="020B0603020202020204"/>
              </a:rPr>
              <a:t>Curly Kath – Spring term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PE </a:t>
            </a:r>
            <a:r>
              <a:rPr kumimoji="0" lang="en-GB" sz="1400" b="0" i="0" u="non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Food group/dressing group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400" dirty="0">
                <a:solidFill>
                  <a:prstClr val="black"/>
                </a:solidFill>
                <a:latin typeface="Trebuchet MS" panose="020B0603020202020204"/>
              </a:rPr>
              <a:t>Swimming 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400" dirty="0" err="1">
                <a:solidFill>
                  <a:prstClr val="black"/>
                </a:solidFill>
                <a:latin typeface="Trebuchet MS" panose="020B0603020202020204"/>
              </a:rPr>
              <a:t>SaLT</a:t>
            </a:r>
            <a:r>
              <a:rPr lang="en-GB" sz="1400" dirty="0">
                <a:solidFill>
                  <a:prstClr val="black"/>
                </a:solidFill>
                <a:latin typeface="Trebuchet MS" panose="020B0603020202020204"/>
              </a:rPr>
              <a:t>/OT Specialist/targeted 1:1/ 2:1 interventions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AD2014D-245C-46C8-B05B-9391714F3D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2539904"/>
              </p:ext>
            </p:extLst>
          </p:nvPr>
        </p:nvGraphicFramePr>
        <p:xfrm>
          <a:off x="385995" y="781148"/>
          <a:ext cx="6851650" cy="2551176"/>
        </p:xfrm>
        <a:graphic>
          <a:graphicData uri="http://schemas.openxmlformats.org/drawingml/2006/table">
            <a:tbl>
              <a:tblPr firstRow="1" firstCol="1" bandRow="1"/>
              <a:tblGrid>
                <a:gridCol w="627380">
                  <a:extLst>
                    <a:ext uri="{9D8B030D-6E8A-4147-A177-3AD203B41FA5}">
                      <a16:colId xmlns:a16="http://schemas.microsoft.com/office/drawing/2014/main" val="145147119"/>
                    </a:ext>
                  </a:extLst>
                </a:gridCol>
                <a:gridCol w="1259840">
                  <a:extLst>
                    <a:ext uri="{9D8B030D-6E8A-4147-A177-3AD203B41FA5}">
                      <a16:colId xmlns:a16="http://schemas.microsoft.com/office/drawing/2014/main" val="548958566"/>
                    </a:ext>
                  </a:extLst>
                </a:gridCol>
                <a:gridCol w="1260475">
                  <a:extLst>
                    <a:ext uri="{9D8B030D-6E8A-4147-A177-3AD203B41FA5}">
                      <a16:colId xmlns:a16="http://schemas.microsoft.com/office/drawing/2014/main" val="2463691914"/>
                    </a:ext>
                  </a:extLst>
                </a:gridCol>
                <a:gridCol w="1259840">
                  <a:extLst>
                    <a:ext uri="{9D8B030D-6E8A-4147-A177-3AD203B41FA5}">
                      <a16:colId xmlns:a16="http://schemas.microsoft.com/office/drawing/2014/main" val="97901303"/>
                    </a:ext>
                  </a:extLst>
                </a:gridCol>
                <a:gridCol w="1198245">
                  <a:extLst>
                    <a:ext uri="{9D8B030D-6E8A-4147-A177-3AD203B41FA5}">
                      <a16:colId xmlns:a16="http://schemas.microsoft.com/office/drawing/2014/main" val="207437428"/>
                    </a:ext>
                  </a:extLst>
                </a:gridCol>
                <a:gridCol w="1245870">
                  <a:extLst>
                    <a:ext uri="{9D8B030D-6E8A-4147-A177-3AD203B41FA5}">
                      <a16:colId xmlns:a16="http://schemas.microsoft.com/office/drawing/2014/main" val="119718064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am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TUES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WED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THURS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FRI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01916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9.00 –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9.15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Table Activities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Table Activities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Table Activities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Table Activities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Table Activities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01415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9.15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OT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Bilateral co-ordination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C9C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OT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Bilateral co-ordination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C9C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OT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Bilateral co-ordination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C9C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OT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Bilateral co-ordination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C9C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OT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Bilateral co-ordination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C9C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7964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9.20– 10.25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LITERACY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LITERACY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LITERACY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LITERACY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LITERACY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92426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10.30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B6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B6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B6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B6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B6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571927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10.40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B6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B6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B6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B6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B6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51394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10.50 – 10.55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D0D0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Number transition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D0D0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Number transition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D0D0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Number transition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D0D0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Number transition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D0D0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Number transition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593082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10.55 – 12.00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D0D0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D0D0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D0D0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0D0D0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0027616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65D2071C-3275-4947-A4BD-C4314A2BD5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0687261"/>
              </p:ext>
            </p:extLst>
          </p:nvPr>
        </p:nvGraphicFramePr>
        <p:xfrm>
          <a:off x="1795367" y="3452287"/>
          <a:ext cx="10028841" cy="3235712"/>
        </p:xfrm>
        <a:graphic>
          <a:graphicData uri="http://schemas.openxmlformats.org/drawingml/2006/table">
            <a:tbl>
              <a:tblPr firstRow="1" firstCol="1" bandRow="1"/>
              <a:tblGrid>
                <a:gridCol w="918303">
                  <a:extLst>
                    <a:ext uri="{9D8B030D-6E8A-4147-A177-3AD203B41FA5}">
                      <a16:colId xmlns:a16="http://schemas.microsoft.com/office/drawing/2014/main" val="490438821"/>
                    </a:ext>
                  </a:extLst>
                </a:gridCol>
                <a:gridCol w="1844043">
                  <a:extLst>
                    <a:ext uri="{9D8B030D-6E8A-4147-A177-3AD203B41FA5}">
                      <a16:colId xmlns:a16="http://schemas.microsoft.com/office/drawing/2014/main" val="4275047237"/>
                    </a:ext>
                  </a:extLst>
                </a:gridCol>
                <a:gridCol w="1844972">
                  <a:extLst>
                    <a:ext uri="{9D8B030D-6E8A-4147-A177-3AD203B41FA5}">
                      <a16:colId xmlns:a16="http://schemas.microsoft.com/office/drawing/2014/main" val="2500557795"/>
                    </a:ext>
                  </a:extLst>
                </a:gridCol>
                <a:gridCol w="1844043">
                  <a:extLst>
                    <a:ext uri="{9D8B030D-6E8A-4147-A177-3AD203B41FA5}">
                      <a16:colId xmlns:a16="http://schemas.microsoft.com/office/drawing/2014/main" val="1793289622"/>
                    </a:ext>
                  </a:extLst>
                </a:gridCol>
                <a:gridCol w="1753885">
                  <a:extLst>
                    <a:ext uri="{9D8B030D-6E8A-4147-A177-3AD203B41FA5}">
                      <a16:colId xmlns:a16="http://schemas.microsoft.com/office/drawing/2014/main" val="458495015"/>
                    </a:ext>
                  </a:extLst>
                </a:gridCol>
                <a:gridCol w="1823595">
                  <a:extLst>
                    <a:ext uri="{9D8B030D-6E8A-4147-A177-3AD203B41FA5}">
                      <a16:colId xmlns:a16="http://schemas.microsoft.com/office/drawing/2014/main" val="630783046"/>
                    </a:ext>
                  </a:extLst>
                </a:gridCol>
              </a:tblGrid>
              <a:tr h="2401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12.00 – 12.30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6605142"/>
                  </a:ext>
                </a:extLst>
              </a:tr>
              <a:tr h="2401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12.30 – 1.00 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PLAY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B6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FOREST SCHOOL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PLAY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B6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PLAY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B6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PLAY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B6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916299"/>
                  </a:ext>
                </a:extLst>
              </a:tr>
              <a:tr h="2903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1.00 – 1.10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OT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Fine Motor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C9C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FOREST SCHOOL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SPECIALIST GROSS MOTOR INTERVENTION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(PPA)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C9C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OT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Fine Motor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C9C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OT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Fine Motor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C9C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5300476"/>
                  </a:ext>
                </a:extLst>
              </a:tr>
              <a:tr h="5102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1.10 – 1.25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Assembly-social thinking 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FOREST SCHOOL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SPECIALIST GROSS MOTOR SKILLS INTERVENTION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(PPA)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C9C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Assembly-social thinking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Assembly-social thinking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2414272"/>
                  </a:ext>
                </a:extLst>
              </a:tr>
              <a:tr h="3885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1.25- 1.40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READING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FOREST SCHOOL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SPECIALIST GROSS MOTOR SKILLS INTERVENTION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(PPA)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C9C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READING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READING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1846517"/>
                  </a:ext>
                </a:extLst>
              </a:tr>
              <a:tr h="5102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1.40 – 1.45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FITNESS</a:t>
                      </a: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C9C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FOREST SCHOOL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SPECIALIST GROSS MOTOR  SKILLS INTERVENTION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(PPA)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C9C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FITNESS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C9C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FITNESS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C9C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3901602"/>
                  </a:ext>
                </a:extLst>
              </a:tr>
              <a:tr h="38857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1.45 – 2.45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FOUNDATION 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C1B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FOREST SCHOOL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INTEROCEPTION, SOCIAL SKILLS COMMUNICATION INTERVENTION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7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(PPA)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FOUNDATION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C1B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RHE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437148"/>
                  </a:ext>
                </a:extLst>
              </a:tr>
              <a:tr h="2401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2.45 – 2.50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TIDYING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FOREST SCHOOL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TIDYING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TIDYING 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TIDYING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3791160"/>
                  </a:ext>
                </a:extLst>
              </a:tr>
              <a:tr h="2401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2.50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SOCIAL INTERACTION TIME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D0E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FOREST SCHOOL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SOCIAL INTERACTION TIME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D0E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SOCIAL INTERACTION TIME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D0E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SOCIAL INTERACTION TIME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D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1962468"/>
                  </a:ext>
                </a:extLst>
              </a:tr>
              <a:tr h="1173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3.15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TAXIS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TAXIS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TAXIS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TAXIS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TAXIS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317" marR="633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435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58528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3E88B89-153A-4BB4-871D-0B949139BA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3485934"/>
              </p:ext>
            </p:extLst>
          </p:nvPr>
        </p:nvGraphicFramePr>
        <p:xfrm>
          <a:off x="670560" y="1076960"/>
          <a:ext cx="8981437" cy="5547361"/>
        </p:xfrm>
        <a:graphic>
          <a:graphicData uri="http://schemas.openxmlformats.org/drawingml/2006/table">
            <a:tbl>
              <a:tblPr firstRow="1" firstCol="1" bandRow="1"/>
              <a:tblGrid>
                <a:gridCol w="937911">
                  <a:extLst>
                    <a:ext uri="{9D8B030D-6E8A-4147-A177-3AD203B41FA5}">
                      <a16:colId xmlns:a16="http://schemas.microsoft.com/office/drawing/2014/main" val="1458201622"/>
                    </a:ext>
                  </a:extLst>
                </a:gridCol>
                <a:gridCol w="1974253">
                  <a:extLst>
                    <a:ext uri="{9D8B030D-6E8A-4147-A177-3AD203B41FA5}">
                      <a16:colId xmlns:a16="http://schemas.microsoft.com/office/drawing/2014/main" val="1059104490"/>
                    </a:ext>
                  </a:extLst>
                </a:gridCol>
                <a:gridCol w="1970859">
                  <a:extLst>
                    <a:ext uri="{9D8B030D-6E8A-4147-A177-3AD203B41FA5}">
                      <a16:colId xmlns:a16="http://schemas.microsoft.com/office/drawing/2014/main" val="3520024282"/>
                    </a:ext>
                  </a:extLst>
                </a:gridCol>
                <a:gridCol w="2005366">
                  <a:extLst>
                    <a:ext uri="{9D8B030D-6E8A-4147-A177-3AD203B41FA5}">
                      <a16:colId xmlns:a16="http://schemas.microsoft.com/office/drawing/2014/main" val="3810817123"/>
                    </a:ext>
                  </a:extLst>
                </a:gridCol>
                <a:gridCol w="2093048">
                  <a:extLst>
                    <a:ext uri="{9D8B030D-6E8A-4147-A177-3AD203B41FA5}">
                      <a16:colId xmlns:a16="http://schemas.microsoft.com/office/drawing/2014/main" val="3186009564"/>
                    </a:ext>
                  </a:extLst>
                </a:gridCol>
              </a:tblGrid>
              <a:tr h="496778">
                <a:tc gridSpan="5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Y2 S2: </a:t>
                      </a:r>
                      <a:r>
                        <a:rPr lang="en-GB" sz="800" b="1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Relate grouping problems where the number of groups is unknown to multiplication equations with a missing factor, and to division equations (quotitive division).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LO: I can find the missing factor in a grouping problem. </a:t>
                      </a:r>
                    </a:p>
                  </a:txBody>
                  <a:tcPr marL="47463" marR="47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7224247"/>
                  </a:ext>
                </a:extLst>
              </a:tr>
              <a:tr h="3311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Do now: Vocab input</a:t>
                      </a:r>
                    </a:p>
                  </a:txBody>
                  <a:tcPr marL="47463" marR="47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vocab : factor,                                      equal group                                                   skip step counting 2s, 5s, 10s</a:t>
                      </a:r>
                    </a:p>
                  </a:txBody>
                  <a:tcPr marL="47463" marR="47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9074622"/>
                  </a:ext>
                </a:extLst>
              </a:tr>
              <a:tr h="16559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New Learning:</a:t>
                      </a:r>
                    </a:p>
                  </a:txBody>
                  <a:tcPr marL="47463" marR="47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Lesson 1: PP slide 1 and 2</a:t>
                      </a:r>
                    </a:p>
                  </a:txBody>
                  <a:tcPr marL="47463" marR="47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Lesson 2: Slide 6</a:t>
                      </a:r>
                    </a:p>
                  </a:txBody>
                  <a:tcPr marL="47463" marR="47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Lesson 3: Slide 7</a:t>
                      </a:r>
                    </a:p>
                  </a:txBody>
                  <a:tcPr marL="47463" marR="47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Lesson 4: Slide 8,9,10</a:t>
                      </a:r>
                    </a:p>
                  </a:txBody>
                  <a:tcPr marL="47463" marR="47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3609530"/>
                  </a:ext>
                </a:extLst>
              </a:tr>
              <a:tr h="16559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Talk Task</a:t>
                      </a:r>
                    </a:p>
                  </a:txBody>
                  <a:tcPr marL="47463" marR="47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PP Slide 3 and 4</a:t>
                      </a:r>
                    </a:p>
                  </a:txBody>
                  <a:tcPr marL="47463" marR="47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7463" marR="47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7463" marR="47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Slide 11 with coins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Concrete : show with coins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Concrete to Pictorial: Draw answers and write division sentences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Pictorial: Solve division through drawing solution and writing division stories.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7463" marR="47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9963566"/>
                  </a:ext>
                </a:extLst>
              </a:tr>
              <a:tr h="21734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Develop Learning (TD)</a:t>
                      </a:r>
                    </a:p>
                  </a:txBody>
                  <a:tcPr marL="47463" marR="47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Pictorial : 1m long string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many 10cm pieces do you think I can cut from the ribbon? 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do the 10 and the 60 represent in the missing number calculation?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does the missing factor represent?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multiples do you think we should skip count in, or which times table fact should we use, to find the answer?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So, if I have 60cm of ribbon, I can cut _____ pieces which are each 10cm long from it.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Show pictorially and write corresponding division sentence. 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463" marR="47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Concrete : 1m long string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many 10cm pieces do you think I can cut from the ribbon? 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do the 10 and the 60 represent in the missing number calculation?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does the missing factor represent?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So, if I have 60cm of ribbon, I can cut _____ pieces which are each 10cm long from it.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Repeat with Denes 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463" marR="47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Concrete to pictorial : 1m long string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many 10cm pieces do you think I can cut from the ribbon? 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do the 10 and the 60 represent in the missing number calculation?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does the missing factor represent?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multiples do you think we should skip count in, or which times table fact should we use, to find the answer?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So, if I have 60cm of ribbon, I can cut _____ pieces which are each 10cm long from it.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Repeat with Denes and record pictorially. 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463" marR="47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6524242"/>
                  </a:ext>
                </a:extLst>
              </a:tr>
              <a:tr h="188361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Develop Learning (NJ)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7463" marR="47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Concrete 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Slide 5 (pots) counters shared into pots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 seeds, how many pots do I need for 2 seeds in each pot?</a:t>
                      </a:r>
                      <a:r>
                        <a:rPr lang="en-GB" sz="700" kern="1200">
                          <a:solidFill>
                            <a:srgbClr val="585858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Can you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divide 6 cubes into groups of 2</a:t>
                      </a: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many pots will you need?</a:t>
                      </a:r>
                      <a:r>
                        <a:rPr lang="en-GB" sz="700" kern="1200">
                          <a:solidFill>
                            <a:srgbClr val="585858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If you use skip counting, what multiples will you need to count in? 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Repeat using 10 seeds, 14 seeds etc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463" marR="47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Concrete to pictorial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Slide 5 (pots) counters shared into pots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 seeds, how many pots do I need for 2 seeds in each pot?</a:t>
                      </a:r>
                      <a:r>
                        <a:rPr lang="en-GB" sz="700" kern="1200">
                          <a:solidFill>
                            <a:srgbClr val="585858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Can you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divide 6 cubes into groups of 2</a:t>
                      </a: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many pots will you need? How can you show me your thinking on paper?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If you use skip counting, what multiples will you need to count in? Choose relevant denes blocks to use.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Repeat using 10 seeds, 14 seeds etc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463" marR="47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Pictorial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Slide 5 (pots) counters shared into pots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 seeds, how many pots do I need for 2 seeds in each pot?</a:t>
                      </a:r>
                      <a:r>
                        <a:rPr lang="en-GB" sz="700" kern="1200">
                          <a:solidFill>
                            <a:srgbClr val="585858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Can you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divide 6 cubes into groups of 2</a:t>
                      </a: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many pots will you need? How can you show me your thinking on paper?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If you use skip counting, what multiples will you need to count in? 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Repeat just using pictorial recording with “Can you write the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division calculation </a:t>
                      </a: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represent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 divided by 2</a:t>
                      </a: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?” under each diagram</a:t>
                      </a: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463" marR="47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9570970"/>
                  </a:ext>
                </a:extLst>
              </a:tr>
              <a:tr h="3311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Independent Task</a:t>
                      </a:r>
                    </a:p>
                  </a:txBody>
                  <a:tcPr marL="47463" marR="47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 seeds relevant section + Matching division cards with cubes</a:t>
                      </a:r>
                    </a:p>
                  </a:txBody>
                  <a:tcPr marL="47463" marR="47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7463" marR="474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2026785"/>
                  </a:ext>
                </a:extLst>
              </a:tr>
            </a:tbl>
          </a:graphicData>
        </a:graphic>
      </p:graphicFrame>
      <p:sp>
        <p:nvSpPr>
          <p:cNvPr id="3" name="Title 1">
            <a:extLst>
              <a:ext uri="{FF2B5EF4-FFF2-40B4-BE49-F238E27FC236}">
                <a16:creationId xmlns:a16="http://schemas.microsoft.com/office/drawing/2014/main" id="{877E575D-7DBE-4C90-A9AE-76DC718767EC}"/>
              </a:ext>
            </a:extLst>
          </p:cNvPr>
          <p:cNvSpPr txBox="1">
            <a:spLocks/>
          </p:cNvSpPr>
          <p:nvPr/>
        </p:nvSpPr>
        <p:spPr>
          <a:xfrm>
            <a:off x="670560" y="337402"/>
            <a:ext cx="8596668" cy="1086196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3 Part Lesson Plan: </a:t>
            </a:r>
          </a:p>
        </p:txBody>
      </p:sp>
    </p:spTree>
    <p:extLst>
      <p:ext uri="{BB962C8B-B14F-4D97-AF65-F5344CB8AC3E}">
        <p14:creationId xmlns:p14="http://schemas.microsoft.com/office/powerpoint/2010/main" val="30297907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96828-CC0B-4A54-968C-59B3744CE0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43376" y="104185"/>
            <a:ext cx="10559535" cy="1320800"/>
          </a:xfrm>
        </p:spPr>
        <p:txBody>
          <a:bodyPr/>
          <a:lstStyle/>
          <a:p>
            <a:pPr algn="ctr"/>
            <a:r>
              <a:rPr lang="en-GB" dirty="0"/>
              <a:t>Carousel system and embedded provision  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FAFE6FE-1331-489F-A31A-A4F23177F1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201229"/>
            <a:ext cx="8596668" cy="3142931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79BE56F-9376-4F8F-BEF6-857B22EABB5E}"/>
              </a:ext>
            </a:extLst>
          </p:cNvPr>
          <p:cNvGrpSpPr/>
          <p:nvPr/>
        </p:nvGrpSpPr>
        <p:grpSpPr>
          <a:xfrm>
            <a:off x="452959" y="1710286"/>
            <a:ext cx="11061707" cy="4477153"/>
            <a:chOff x="473279" y="1701940"/>
            <a:chExt cx="10370299" cy="4138108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D6CF6FAE-F3DA-4F50-A126-2E99CF9F089C}"/>
                </a:ext>
              </a:extLst>
            </p:cNvPr>
            <p:cNvSpPr/>
            <p:nvPr/>
          </p:nvSpPr>
          <p:spPr>
            <a:xfrm>
              <a:off x="473279" y="2290084"/>
              <a:ext cx="3165383" cy="227783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4CE752C2-4C34-4202-89CD-1B7C3E81C775}"/>
                </a:ext>
              </a:extLst>
            </p:cNvPr>
            <p:cNvCxnSpPr>
              <a:cxnSpLocks/>
            </p:cNvCxnSpPr>
            <p:nvPr/>
          </p:nvCxnSpPr>
          <p:spPr>
            <a:xfrm>
              <a:off x="3743960" y="3586521"/>
              <a:ext cx="2352040" cy="0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C62BD630-C99D-4429-A10E-65DE646AAB8B}"/>
                </a:ext>
              </a:extLst>
            </p:cNvPr>
            <p:cNvSpPr/>
            <p:nvPr/>
          </p:nvSpPr>
          <p:spPr>
            <a:xfrm>
              <a:off x="7077279" y="1701940"/>
              <a:ext cx="2066721" cy="150312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DE91A23E-5FEA-4F16-8D68-2072C0769E6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65253" y="4203188"/>
              <a:ext cx="2239225" cy="1636860"/>
            </a:xfrm>
            <a:prstGeom prst="rect">
              <a:avLst/>
            </a:prstGeom>
          </p:spPr>
        </p:pic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1CC15657-2E46-482F-A545-184C9280A136}"/>
                </a:ext>
              </a:extLst>
            </p:cNvPr>
            <p:cNvSpPr/>
            <p:nvPr/>
          </p:nvSpPr>
          <p:spPr>
            <a:xfrm>
              <a:off x="8776857" y="4315916"/>
              <a:ext cx="2066721" cy="150312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BED7E93F-B16D-4B6E-BDB9-7C55C564557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490077" y="3109353"/>
              <a:ext cx="914400" cy="1087161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FBB64B02-7DE7-48A6-B8C3-1110F049B0B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7328453" y="5243243"/>
              <a:ext cx="1249680" cy="41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ADF1F0B0-38D1-4359-859E-AC38F0259B8A}"/>
                </a:ext>
              </a:extLst>
            </p:cNvPr>
            <p:cNvCxnSpPr>
              <a:cxnSpLocks/>
            </p:cNvCxnSpPr>
            <p:nvPr/>
          </p:nvCxnSpPr>
          <p:spPr>
            <a:xfrm>
              <a:off x="8926318" y="3125906"/>
              <a:ext cx="540750" cy="1171501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5" name="Picture 24">
            <a:extLst>
              <a:ext uri="{FF2B5EF4-FFF2-40B4-BE49-F238E27FC236}">
                <a16:creationId xmlns:a16="http://schemas.microsoft.com/office/drawing/2014/main" id="{7AC5C47E-7553-43AE-94F4-931F6EC3D4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83755" y="125190"/>
            <a:ext cx="1633870" cy="1585097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8D2736D7-86E4-4D06-979E-702481E15040}"/>
              </a:ext>
            </a:extLst>
          </p:cNvPr>
          <p:cNvSpPr txBox="1"/>
          <p:nvPr/>
        </p:nvSpPr>
        <p:spPr>
          <a:xfrm>
            <a:off x="1082335" y="3233012"/>
            <a:ext cx="21255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Whole class input 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BC29C78-0641-4240-B626-0D8ED648F194}"/>
              </a:ext>
            </a:extLst>
          </p:cNvPr>
          <p:cNvSpPr/>
          <p:nvPr/>
        </p:nvSpPr>
        <p:spPr>
          <a:xfrm>
            <a:off x="7846274" y="1880439"/>
            <a:ext cx="16822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Miss </a:t>
            </a:r>
            <a:r>
              <a:rPr lang="en-GB" dirty="0" err="1"/>
              <a:t>Barszcz</a:t>
            </a:r>
            <a:endParaRPr lang="en-GB" dirty="0"/>
          </a:p>
          <a:p>
            <a:r>
              <a:rPr lang="en-GB" dirty="0"/>
              <a:t>Apostrophe for possession / English Type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BF5932A-A41F-47BB-81BC-E2BDE7EBC9FE}"/>
              </a:ext>
            </a:extLst>
          </p:cNvPr>
          <p:cNvSpPr/>
          <p:nvPr/>
        </p:nvSpPr>
        <p:spPr>
          <a:xfrm>
            <a:off x="9692308" y="5020994"/>
            <a:ext cx="15646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Mrs Johnson </a:t>
            </a:r>
          </a:p>
          <a:p>
            <a:r>
              <a:rPr lang="en-GB" dirty="0"/>
              <a:t>Vocabulary</a:t>
            </a:r>
          </a:p>
        </p:txBody>
      </p:sp>
      <p:sp>
        <p:nvSpPr>
          <p:cNvPr id="4097" name="Rectangle 4096">
            <a:extLst>
              <a:ext uri="{FF2B5EF4-FFF2-40B4-BE49-F238E27FC236}">
                <a16:creationId xmlns:a16="http://schemas.microsoft.com/office/drawing/2014/main" id="{47C40D9B-4E67-407C-8EA4-6D73C03352E3}"/>
              </a:ext>
            </a:extLst>
          </p:cNvPr>
          <p:cNvSpPr/>
          <p:nvPr/>
        </p:nvSpPr>
        <p:spPr>
          <a:xfrm>
            <a:off x="5753501" y="4697157"/>
            <a:ext cx="20116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Mrs Williams</a:t>
            </a:r>
          </a:p>
          <a:p>
            <a:r>
              <a:rPr lang="en-GB" dirty="0"/>
              <a:t>The Disgusting Sandwich </a:t>
            </a:r>
          </a:p>
          <a:p>
            <a:r>
              <a:rPr lang="en-GB" dirty="0"/>
              <a:t>Sentence writing</a:t>
            </a:r>
          </a:p>
        </p:txBody>
      </p:sp>
    </p:spTree>
    <p:extLst>
      <p:ext uri="{BB962C8B-B14F-4D97-AF65-F5344CB8AC3E}">
        <p14:creationId xmlns:p14="http://schemas.microsoft.com/office/powerpoint/2010/main" val="4073100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title"/>
          </p:nvPr>
        </p:nvSpPr>
        <p:spPr>
          <a:xfrm>
            <a:off x="415600" y="323833"/>
            <a:ext cx="11360800" cy="763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SzPts val="990"/>
            </a:pPr>
            <a:r>
              <a:rPr lang="en-GB" sz="5627">
                <a:solidFill>
                  <a:schemeClr val="lt1"/>
                </a:solidFill>
                <a:latin typeface="Lobster"/>
                <a:ea typeface="Lobster"/>
                <a:cs typeface="Lobster"/>
                <a:sym typeface="Lobster"/>
              </a:rPr>
              <a:t>Carousel - Science</a:t>
            </a:r>
            <a:endParaRPr sz="5627">
              <a:solidFill>
                <a:schemeClr val="lt1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pic>
        <p:nvPicPr>
          <p:cNvPr id="58" name="Google Shape;58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00567" y="1320551"/>
            <a:ext cx="1270000" cy="1206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77767" y="2861885"/>
            <a:ext cx="1270000" cy="1206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663167" y="4330934"/>
            <a:ext cx="1270000" cy="1206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31572" y="1338957"/>
            <a:ext cx="2785264" cy="1206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00605" y="2861890"/>
            <a:ext cx="2785264" cy="1206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27839" y="4330939"/>
            <a:ext cx="2785264" cy="1206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062484" y="1338965"/>
            <a:ext cx="2877171" cy="1206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939651" y="2861898"/>
            <a:ext cx="2877171" cy="1206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00584" y="4330949"/>
            <a:ext cx="2877171" cy="1206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9EB01BB-57F6-4C45-B476-AB5A208DF02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5629" y="1373556"/>
            <a:ext cx="2053374" cy="11719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EBACDA4-FC45-4A5D-876C-101D46E8A59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6612" y="2896484"/>
            <a:ext cx="2062341" cy="11719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B2E3F53-C3DB-4C9D-8A03-7BB12AC7922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9783" y="4312544"/>
            <a:ext cx="2092050" cy="121473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35000"/>
          </a:xfrm>
        </p:spPr>
        <p:txBody>
          <a:bodyPr>
            <a:normAutofit/>
          </a:bodyPr>
          <a:lstStyle/>
          <a:p>
            <a:pPr algn="ctr"/>
            <a:r>
              <a:rPr lang="en-GB" sz="3500" dirty="0"/>
              <a:t>Communication, Language and Literacy Carousel 15.9.23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85912"/>
            <a:ext cx="10515600" cy="4929187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285873" y="1585912"/>
            <a:ext cx="2443163" cy="13858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00" dirty="0">
                <a:solidFill>
                  <a:prstClr val="white"/>
                </a:solidFill>
                <a:latin typeface="Calibri" panose="020F0502020204030204"/>
              </a:rPr>
              <a:t>Group 1</a:t>
            </a:r>
            <a:endParaRPr kumimoji="0" lang="en-GB" sz="3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85874" y="3334293"/>
            <a:ext cx="2443163" cy="13858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00" dirty="0">
                <a:solidFill>
                  <a:prstClr val="white"/>
                </a:solidFill>
                <a:latin typeface="Calibri" panose="020F0502020204030204"/>
              </a:rPr>
              <a:t>Group 2</a:t>
            </a:r>
            <a:endParaRPr kumimoji="0" lang="en-GB" sz="3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85873" y="5100638"/>
            <a:ext cx="2443163" cy="14144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00" dirty="0">
                <a:solidFill>
                  <a:prstClr val="white"/>
                </a:solidFill>
                <a:latin typeface="Calibri" panose="020F0502020204030204"/>
              </a:rPr>
              <a:t>Group 3</a:t>
            </a:r>
            <a:endParaRPr kumimoji="0" lang="en-GB" sz="3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986588" y="1671639"/>
            <a:ext cx="1957387" cy="11287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Mrs Johnson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Vocabulary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334498" y="1671639"/>
            <a:ext cx="1957388" cy="11287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Mrs Williams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Disgusting Sandwich Sentence writing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218420" y="3500430"/>
            <a:ext cx="2414588" cy="11287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Mrs Williams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Disgusting Sandwich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Sentence writing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4176713" y="5272088"/>
            <a:ext cx="2414588" cy="11287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Mrs Johnson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Vocabulary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7038976" y="3443284"/>
            <a:ext cx="1957387" cy="117157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Miss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Shree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‘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ea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’ grapheme / English Type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7027069" y="5186361"/>
            <a:ext cx="1957387" cy="11287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Mrs Williams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Disgusting Sandwich Sentence writing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9402331" y="3486148"/>
            <a:ext cx="2052637" cy="11287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Mrs Johnson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Vocabulary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9402331" y="5186361"/>
            <a:ext cx="2052637" cy="11287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Miss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Shree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‘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’ grapheme / English Type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21424223-7A5C-3BE7-F785-87F3F87AFAC9}"/>
              </a:ext>
            </a:extLst>
          </p:cNvPr>
          <p:cNvSpPr/>
          <p:nvPr/>
        </p:nvSpPr>
        <p:spPr>
          <a:xfrm>
            <a:off x="4359965" y="1671639"/>
            <a:ext cx="2107096" cy="112871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Miss Shree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Apostrophe for possession / English Type</a:t>
            </a:r>
          </a:p>
        </p:txBody>
      </p:sp>
    </p:spTree>
    <p:extLst>
      <p:ext uri="{BB962C8B-B14F-4D97-AF65-F5344CB8AC3E}">
        <p14:creationId xmlns:p14="http://schemas.microsoft.com/office/powerpoint/2010/main" val="19417791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350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Handwriting 15.9.23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85912"/>
            <a:ext cx="10515600" cy="4929187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338263" y="1643065"/>
            <a:ext cx="2443163" cy="13144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Mrs Collins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FOCUS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Writing on the line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85875" y="3249609"/>
            <a:ext cx="2443163" cy="162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Mrs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WIlliams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FOCUS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g, y, j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 and below the line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85875" y="5214935"/>
            <a:ext cx="2443163" cy="12779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Miss Shree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FOCUS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Ladder letters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176713" y="1557830"/>
            <a:ext cx="2414588" cy="12858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Group 1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176713" y="3429000"/>
            <a:ext cx="2451654" cy="143255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srgbClr val="FF0000"/>
                </a:solidFill>
                <a:latin typeface="Calibri" panose="020F0502020204030204"/>
              </a:rPr>
              <a:t>Group 2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4213779" y="5292200"/>
            <a:ext cx="2414588" cy="12006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srgbClr val="FF0000"/>
                </a:solidFill>
                <a:latin typeface="Calibri" panose="020F0502020204030204"/>
              </a:rPr>
              <a:t>Group 3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97901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>
            <a:extLst>
              <a:ext uri="{FF2B5EF4-FFF2-40B4-BE49-F238E27FC236}">
                <a16:creationId xmlns:a16="http://schemas.microsoft.com/office/drawing/2014/main" id="{4FF74F5D-2F39-49EE-BC16-1B55119B26FA}"/>
              </a:ext>
            </a:extLst>
          </p:cNvPr>
          <p:cNvGrpSpPr/>
          <p:nvPr/>
        </p:nvGrpSpPr>
        <p:grpSpPr>
          <a:xfrm>
            <a:off x="187640" y="751014"/>
            <a:ext cx="5908360" cy="3287399"/>
            <a:chOff x="360360" y="386080"/>
            <a:chExt cx="4785360" cy="2611737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EC27B837-641C-4757-8539-94338705709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63600" y="919406"/>
              <a:ext cx="2522239" cy="2078411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5640132-7A45-44CF-868B-9E392C1CD7B8}"/>
                </a:ext>
              </a:extLst>
            </p:cNvPr>
            <p:cNvSpPr txBox="1"/>
            <p:nvPr/>
          </p:nvSpPr>
          <p:spPr>
            <a:xfrm>
              <a:off x="360360" y="386080"/>
              <a:ext cx="478536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>
                  <a:solidFill>
                    <a:schemeClr val="accent2"/>
                  </a:solidFill>
                </a:rPr>
                <a:t>Visuals to support Learning 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BE81997-8EAD-4EE8-B771-508BA3012E59}"/>
              </a:ext>
            </a:extLst>
          </p:cNvPr>
          <p:cNvGrpSpPr/>
          <p:nvPr/>
        </p:nvGrpSpPr>
        <p:grpSpPr>
          <a:xfrm>
            <a:off x="6867568" y="922486"/>
            <a:ext cx="5161135" cy="2508742"/>
            <a:chOff x="542082" y="4137486"/>
            <a:chExt cx="5726885" cy="2580451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2C2BBB4-E8D9-4D6E-9AE4-1D33300C5DDF}"/>
                </a:ext>
              </a:extLst>
            </p:cNvPr>
            <p:cNvSpPr txBox="1"/>
            <p:nvPr/>
          </p:nvSpPr>
          <p:spPr>
            <a:xfrm>
              <a:off x="542082" y="4137486"/>
              <a:ext cx="5726885" cy="5381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>
                  <a:solidFill>
                    <a:schemeClr val="accent2">
                      <a:lumMod val="75000"/>
                    </a:schemeClr>
                  </a:solidFill>
                </a:rPr>
                <a:t>Visuals to support regulation</a:t>
              </a: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FF6104D0-C18B-4266-A154-E2F263D9746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31021" y="4695782"/>
              <a:ext cx="2574890" cy="2002036"/>
            </a:xfrm>
            <a:prstGeom prst="rect">
              <a:avLst/>
            </a:prstGeom>
          </p:spPr>
        </p:pic>
        <p:pic>
          <p:nvPicPr>
            <p:cNvPr id="22" name="Content Placeholder 3">
              <a:extLst>
                <a:ext uri="{FF2B5EF4-FFF2-40B4-BE49-F238E27FC236}">
                  <a16:creationId xmlns:a16="http://schemas.microsoft.com/office/drawing/2014/main" id="{2C8DB504-16FB-4B66-BF16-34A78B06EEE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206861" y="4675661"/>
              <a:ext cx="2372660" cy="2042276"/>
            </a:xfrm>
            <a:prstGeom prst="rect">
              <a:avLst/>
            </a:prstGeom>
          </p:spPr>
        </p:pic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D466BD01-1954-4A9E-92BE-0FF71E711324}"/>
              </a:ext>
            </a:extLst>
          </p:cNvPr>
          <p:cNvSpPr txBox="1"/>
          <p:nvPr/>
        </p:nvSpPr>
        <p:spPr>
          <a:xfrm>
            <a:off x="4885896" y="143385"/>
            <a:ext cx="19816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2"/>
                </a:solidFill>
              </a:rPr>
              <a:t>Visuals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5B63EA0-F91C-4B74-A55C-8FEA8643AA7A}"/>
              </a:ext>
            </a:extLst>
          </p:cNvPr>
          <p:cNvSpPr/>
          <p:nvPr/>
        </p:nvSpPr>
        <p:spPr>
          <a:xfrm>
            <a:off x="1381760" y="1445705"/>
            <a:ext cx="243840" cy="1016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BB62A36-913D-4974-860D-89A7367EAB59}"/>
              </a:ext>
            </a:extLst>
          </p:cNvPr>
          <p:cNvSpPr/>
          <p:nvPr/>
        </p:nvSpPr>
        <p:spPr>
          <a:xfrm>
            <a:off x="2341704" y="2609996"/>
            <a:ext cx="236344" cy="1737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E8666A4E-557C-407B-B8D5-1F0E443E2C3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249" t="32444" r="24415" b="17745"/>
          <a:stretch/>
        </p:blipFill>
        <p:spPr>
          <a:xfrm>
            <a:off x="7045295" y="4364230"/>
            <a:ext cx="4805680" cy="2308205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8438F3DD-CC37-40B5-9E62-0BE8E3CCEC87}"/>
              </a:ext>
            </a:extLst>
          </p:cNvPr>
          <p:cNvSpPr txBox="1"/>
          <p:nvPr/>
        </p:nvSpPr>
        <p:spPr>
          <a:xfrm>
            <a:off x="6441360" y="3743300"/>
            <a:ext cx="5587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2">
                    <a:lumMod val="75000"/>
                  </a:schemeClr>
                </a:solidFill>
              </a:rPr>
              <a:t>Visuals to support self assessment 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754B6C5F-78FA-4AE2-A458-56290C65BDA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6691" t="47344" r="17802" b="23704"/>
          <a:stretch/>
        </p:blipFill>
        <p:spPr>
          <a:xfrm>
            <a:off x="446600" y="4612573"/>
            <a:ext cx="2854960" cy="1985523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5122" name="Picture 2" descr="Image preview">
            <a:extLst>
              <a:ext uri="{FF2B5EF4-FFF2-40B4-BE49-F238E27FC236}">
                <a16:creationId xmlns:a16="http://schemas.microsoft.com/office/drawing/2014/main" id="{F7284D0F-4FEC-489F-AEE2-DF5087C15D7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56" t="38058" r="3999" b="2706"/>
          <a:stretch/>
        </p:blipFill>
        <p:spPr bwMode="auto">
          <a:xfrm>
            <a:off x="2902616" y="4120252"/>
            <a:ext cx="3114143" cy="1698743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05135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452287"/>
            <a:ext cx="203200" cy="34057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86196"/>
          </a:xfrm>
        </p:spPr>
        <p:txBody>
          <a:bodyPr/>
          <a:lstStyle/>
          <a:p>
            <a:r>
              <a:rPr lang="en-GB" dirty="0"/>
              <a:t>Communication: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95797"/>
            <a:ext cx="8596668" cy="4345566"/>
          </a:xfrm>
        </p:spPr>
        <p:txBody>
          <a:bodyPr/>
          <a:lstStyle/>
          <a:p>
            <a:pPr lvl="0">
              <a:lnSpc>
                <a:spcPct val="107000"/>
              </a:lnSpc>
              <a:buFont typeface="Symbol" panose="05050102010706020507" pitchFamily="18" charset="2"/>
              <a:buChar char="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7" name="Picture 2" descr="https://attachments.office.net/owa/mdodge%40westfield.bucks.sch.uk/service.svc/s/GetAttachmentThumbnail?id=AQMkADEwNWQ4NjlhLTU2ZTEtNGFiMi1hYmQ3LTkxNmYyNTI4YzZiZgBGAAAD5uhauNuobEOUPVJXAdg3zAcAqRgKERA%2Fm0aMWFfrrHuFDgAAAgEJAAAAqRgKERA%2Fm0aMWFfrrHuFDgABIeRaQwAAAAESABAAjGOkarZciUm3Qp9ZCQTTeg%3D%3D&amp;thumbnailType=2&amp;token=eyJhbGciOiJSUzI1NiIsImtpZCI6IkZBRDY1NDI2MkM2QUYyOTYxQUExRThDQUI3OEZGMUIyNzBFNzA3RTkiLCJ0eXAiOiJKV1QiLCJ4NXQiOiItdFpVSml4cThwWWFvZWpLdDRfeHNuRG5CLWsifQ.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.JJITtRie01FQm4CFeYp0zTNOUK_RECLIet4Rf99p3oHO7Ck9XzL76MHMd6E0_DMEWvXKDg1JI3GxyYRUYc46geRKiZuhU7yuK2izfeg8x48HrK2aKFL3KbCRo9nAuRL_R2e5VLARJwbGVEve9G8PStgbYyRr0YEA-lyjJWraYCsF_8FXqOfuKs0GyHsfjRNHBF_ZBzpcREeqz0tbLDybwZkElrxAHTpPXjny4A9QAEit6JA8FnR7eTJvQncWke4ydbyLJVGWRdc1aaqjKYXeIIcydtE2XEgOhJ7I91ubjmZHeUuPIy0kkTUZTybLBrfEsvGb_KTIHNo-nxV9g7dZyw&amp;X-OWA-CANARY=SoVoAl04vU2KEw9MUxSiF8BFKTKYo9kYRtA_LDdcoWLReDYrKG1NbOnF6GsmL0fpvTWhrszAipI.&amp;owa=outlook.office.com&amp;scriptVer=20211101003.05&amp;animation=tru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49" y="5273587"/>
            <a:ext cx="1633415" cy="158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11DAD0C-210E-4CC8-A868-C616F22DBB63}"/>
              </a:ext>
            </a:extLst>
          </p:cNvPr>
          <p:cNvSpPr txBox="1"/>
          <p:nvPr/>
        </p:nvSpPr>
        <p:spPr>
          <a:xfrm>
            <a:off x="677334" y="1500615"/>
            <a:ext cx="473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E0AD5A6-1AD6-4B07-BB25-CD5DC32474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8516485"/>
              </p:ext>
            </p:extLst>
          </p:nvPr>
        </p:nvGraphicFramePr>
        <p:xfrm>
          <a:off x="1944209" y="1438183"/>
          <a:ext cx="7936638" cy="4909351"/>
        </p:xfrm>
        <a:graphic>
          <a:graphicData uri="http://schemas.openxmlformats.org/drawingml/2006/table">
            <a:tbl>
              <a:tblPr firstRow="1" firstCol="1" bandRow="1">
                <a:tableStyleId>{9DCAF9ED-07DC-4A11-8D7F-57B35C25682E}</a:tableStyleId>
              </a:tblPr>
              <a:tblGrid>
                <a:gridCol w="3968319">
                  <a:extLst>
                    <a:ext uri="{9D8B030D-6E8A-4147-A177-3AD203B41FA5}">
                      <a16:colId xmlns:a16="http://schemas.microsoft.com/office/drawing/2014/main" val="1596903487"/>
                    </a:ext>
                  </a:extLst>
                </a:gridCol>
                <a:gridCol w="3968319">
                  <a:extLst>
                    <a:ext uri="{9D8B030D-6E8A-4147-A177-3AD203B41FA5}">
                      <a16:colId xmlns:a16="http://schemas.microsoft.com/office/drawing/2014/main" val="41139124"/>
                    </a:ext>
                  </a:extLst>
                </a:gridCol>
              </a:tblGrid>
              <a:tr h="4146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By email or phone to office</a:t>
                      </a:r>
                    </a:p>
                  </a:txBody>
                  <a:tcPr marL="47579" marR="4757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Class staff via </a:t>
                      </a:r>
                      <a:r>
                        <a:rPr lang="en-GB" sz="1600" dirty="0" err="1">
                          <a:effectLst/>
                        </a:rPr>
                        <a:t>SeeSaw</a:t>
                      </a:r>
                      <a:r>
                        <a:rPr lang="en-GB" sz="1600" dirty="0">
                          <a:effectLst/>
                        </a:rPr>
                        <a:t> App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79" marR="4757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439994"/>
                  </a:ext>
                </a:extLst>
              </a:tr>
              <a:tr h="449466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>
                          <a:effectLst/>
                        </a:rPr>
                        <a:t>From Parents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b="1" dirty="0">
                          <a:effectLst/>
                        </a:rPr>
                        <a:t>Absences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b="1" dirty="0">
                          <a:effectLst/>
                        </a:rPr>
                        <a:t>Medical updates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b="1" dirty="0">
                          <a:effectLst/>
                        </a:rPr>
                        <a:t>Events at home which may affect the child’s day at school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b="1" dirty="0">
                          <a:effectLst/>
                        </a:rPr>
                        <a:t>Change in drop off or collection arrangements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b="1" dirty="0">
                          <a:effectLst/>
                        </a:rPr>
                        <a:t>Taxi issues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b="1" dirty="0">
                          <a:effectLst/>
                        </a:rPr>
                        <a:t>Payments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b="1" dirty="0">
                          <a:effectLst/>
                        </a:rPr>
                        <a:t>Uniform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b="1" dirty="0">
                          <a:effectLst/>
                        </a:rPr>
                        <a:t>Queries about </a:t>
                      </a:r>
                      <a:r>
                        <a:rPr lang="en-GB" sz="1050" b="1" dirty="0" err="1">
                          <a:effectLst/>
                        </a:rPr>
                        <a:t>EHCp</a:t>
                      </a:r>
                      <a:r>
                        <a:rPr lang="en-GB" sz="1050" b="1" dirty="0">
                          <a:effectLst/>
                        </a:rPr>
                        <a:t> and provision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b="1" dirty="0">
                          <a:effectLst/>
                        </a:rPr>
                        <a:t>Queries or concerns for attention of Assistant Heads</a:t>
                      </a:r>
                    </a:p>
                    <a:p>
                      <a:pPr marL="457200">
                        <a:spcAft>
                          <a:spcPts val="0"/>
                        </a:spcAft>
                      </a:pPr>
                      <a:r>
                        <a:rPr lang="en-GB" sz="1050" b="1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>
                          <a:effectLst/>
                        </a:rPr>
                        <a:t>From School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b="1" dirty="0">
                          <a:effectLst/>
                        </a:rPr>
                        <a:t>Information and consent for trips and events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b="1" dirty="0">
                          <a:effectLst/>
                        </a:rPr>
                        <a:t>Whole school newsletter and information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b="1" dirty="0">
                          <a:effectLst/>
                        </a:rPr>
                        <a:t>Statutory reports for Annual Reviews of the </a:t>
                      </a:r>
                      <a:r>
                        <a:rPr lang="en-GB" sz="1050" b="1" dirty="0" err="1">
                          <a:effectLst/>
                        </a:rPr>
                        <a:t>EHCp</a:t>
                      </a:r>
                      <a:r>
                        <a:rPr lang="en-GB" sz="1050" b="1" dirty="0">
                          <a:effectLst/>
                        </a:rPr>
                        <a:t> and Annual Academic Reports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b="1" dirty="0">
                          <a:effectLst/>
                        </a:rPr>
                        <a:t>Time allocations and invitations to meetings and workshops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b="1" dirty="0">
                          <a:effectLst/>
                        </a:rPr>
                        <a:t>Electronic surveys and consultations</a:t>
                      </a:r>
                    </a:p>
                    <a:p>
                      <a:pPr marL="457200">
                        <a:spcAft>
                          <a:spcPts val="0"/>
                        </a:spcAft>
                      </a:pPr>
                      <a:r>
                        <a:rPr lang="en-GB" sz="1050" b="1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>
                          <a:effectLst/>
                        </a:rPr>
                        <a:t>Website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b="1" dirty="0">
                          <a:effectLst/>
                        </a:rPr>
                        <a:t>Copies of newsletters, accounts of enrichment days and letters recently sent out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b="1" dirty="0">
                          <a:effectLst/>
                        </a:rPr>
                        <a:t>Policies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b="1" dirty="0">
                          <a:effectLst/>
                        </a:rPr>
                        <a:t>Term Dates and diary of events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b="1" dirty="0">
                          <a:effectLst/>
                        </a:rPr>
                        <a:t>Uniform List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79" marR="4757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>
                          <a:effectLst/>
                        </a:rPr>
                        <a:t>From Staff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b="1" dirty="0">
                          <a:effectLst/>
                        </a:rPr>
                        <a:t>Progress and developmental steps reached during the week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b="1" dirty="0">
                          <a:effectLst/>
                        </a:rPr>
                        <a:t>Updates on day’s or week’s events in class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b="1" dirty="0">
                          <a:effectLst/>
                        </a:rPr>
                        <a:t>Reminders about upcoming events/trips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b="1" dirty="0">
                          <a:effectLst/>
                        </a:rPr>
                        <a:t>Reporting incidents and accidents if you cannot be reached by phone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b="1" dirty="0">
                          <a:effectLst/>
                        </a:rPr>
                        <a:t>In the event of remote learning, learning tasks and links. </a:t>
                      </a:r>
                    </a:p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>
                          <a:effectLst/>
                        </a:rPr>
                        <a:t>From Parents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b="1" dirty="0">
                          <a:effectLst/>
                        </a:rPr>
                        <a:t>Lost/forgotten property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b="1" dirty="0">
                          <a:effectLst/>
                        </a:rPr>
                        <a:t>Developmental “firsts” that happen at home</a:t>
                      </a:r>
                    </a:p>
                    <a:p>
                      <a:pPr marL="457200">
                        <a:spcAft>
                          <a:spcPts val="0"/>
                        </a:spcAft>
                      </a:pPr>
                      <a:r>
                        <a:rPr lang="en-GB" sz="1050" b="1" dirty="0">
                          <a:effectLst/>
                        </a:rPr>
                        <a:t> 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79" marR="4757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8432897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07086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452287"/>
            <a:ext cx="203200" cy="34057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386080"/>
            <a:ext cx="8596668" cy="1086196"/>
          </a:xfrm>
        </p:spPr>
        <p:txBody>
          <a:bodyPr/>
          <a:lstStyle/>
          <a:p>
            <a:r>
              <a:rPr lang="en-GB" dirty="0"/>
              <a:t>EHCP Annual Review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1938" y="953928"/>
            <a:ext cx="8596668" cy="2419003"/>
          </a:xfrm>
        </p:spPr>
        <p:txBody>
          <a:bodyPr>
            <a:normAutofit/>
          </a:bodyPr>
          <a:lstStyle/>
          <a:p>
            <a:pPr marL="228600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meeting itself: </a:t>
            </a:r>
          </a:p>
          <a:p>
            <a:pPr lvl="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will review the child’s contribution (teachers and parents can contribute if needed)</a:t>
            </a:r>
          </a:p>
          <a:p>
            <a:pPr lvl="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will discuss your contribution</a:t>
            </a:r>
          </a:p>
          <a:p>
            <a:pPr lvl="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will then review the reports</a:t>
            </a:r>
          </a:p>
          <a:p>
            <a:pPr lvl="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will discuss the changes we would like to make for your approval </a:t>
            </a:r>
          </a:p>
          <a:p>
            <a:pPr marL="0" lvl="0" indent="0">
              <a:lnSpc>
                <a:spcPct val="107000"/>
              </a:lnSpc>
              <a:buNone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7" name="Picture 2" descr="https://attachments.office.net/owa/mdodge%40westfield.bucks.sch.uk/service.svc/s/GetAttachmentThumbnail?id=AQMkADEwNWQ4NjlhLTU2ZTEtNGFiMi1hYmQ3LTkxNmYyNTI4YzZiZgBGAAAD5uhauNuobEOUPVJXAdg3zAcAqRgKERA%2Fm0aMWFfrrHuFDgAAAgEJAAAAqRgKERA%2Fm0aMWFfrrHuFDgABIeRaQwAAAAESABAAjGOkarZciUm3Qp9ZCQTTeg%3D%3D&amp;thumbnailType=2&amp;token=eyJhbGciOiJSUzI1NiIsImtpZCI6IkZBRDY1NDI2MkM2QUYyOTYxQUExRThDQUI3OEZGMUIyNzBFNzA3RTkiLCJ0eXAiOiJKV1QiLCJ4NXQiOiItdFpVSml4cThwWWFvZWpLdDRfeHNuRG5CLWsifQ.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.JJITtRie01FQm4CFeYp0zTNOUK_RECLIet4Rf99p3oHO7Ck9XzL76MHMd6E0_DMEWvXKDg1JI3GxyYRUYc46geRKiZuhU7yuK2izfeg8x48HrK2aKFL3KbCRo9nAuRL_R2e5VLARJwbGVEve9G8PStgbYyRr0YEA-lyjJWraYCsF_8FXqOfuKs0GyHsfjRNHBF_ZBzpcREeqz0tbLDybwZkElrxAHTpPXjny4A9QAEit6JA8FnR7eTJvQncWke4ydbyLJVGWRdc1aaqjKYXeIIcydtE2XEgOhJ7I91ubjmZHeUuPIy0kkTUZTybLBrfEsvGb_KTIHNo-nxV9g7dZyw&amp;X-OWA-CANARY=SoVoAl04vU2KEw9MUxSiF8BFKTKYo9kYRtA_LDdcoWLReDYrKG1NbOnF6GsmL0fpvTWhrszAipI.&amp;owa=outlook.office.com&amp;scriptVer=20211101003.05&amp;animation=tru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49" y="5273587"/>
            <a:ext cx="1633415" cy="158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766111" y="3517096"/>
            <a:ext cx="4294161" cy="15486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342900" algn="l" defTabSz="457200" rtl="0" eaLnBrk="1" fontAlgn="auto" latinLnBrk="0" hangingPunct="1">
              <a:lnSpc>
                <a:spcPct val="107000"/>
              </a:lnSpc>
              <a:spcBef>
                <a:spcPts val="1000"/>
              </a:spcBef>
              <a:spcAft>
                <a:spcPts val="80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After the meeting, I will write up the changes and send them off to county and to you to review.  Please check that you are happy with the changes</a:t>
            </a:r>
          </a:p>
          <a:p>
            <a:pPr marL="342900" marR="0" lvl="0" indent="-342900" algn="l" defTabSz="457200" rtl="0" eaLnBrk="1" fontAlgn="auto" latinLnBrk="0" hangingPunct="1">
              <a:lnSpc>
                <a:spcPct val="107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Symbol" panose="05050102010706020507" pitchFamily="18" charset="2"/>
              <a:buChar char="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5B9207E-7E76-4FA2-A05B-DC99648B7A40}"/>
              </a:ext>
            </a:extLst>
          </p:cNvPr>
          <p:cNvPicPr/>
          <p:nvPr/>
        </p:nvPicPr>
        <p:blipFill rotWithShape="1">
          <a:blip r:embed="rId4"/>
          <a:srcRect l="22138" t="19678" r="22410" b="18991"/>
          <a:stretch/>
        </p:blipFill>
        <p:spPr bwMode="auto">
          <a:xfrm>
            <a:off x="5326109" y="3078921"/>
            <a:ext cx="6398531" cy="363683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974898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452287"/>
            <a:ext cx="203200" cy="34057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7" name="Picture 2" descr="https://attachments.office.net/owa/mdodge%40westfield.bucks.sch.uk/service.svc/s/GetAttachmentThumbnail?id=AQMkADEwNWQ4NjlhLTU2ZTEtNGFiMi1hYmQ3LTkxNmYyNTI4YzZiZgBGAAAD5uhauNuobEOUPVJXAdg3zAcAqRgKERA%2Fm0aMWFfrrHuFDgAAAgEJAAAAqRgKERA%2Fm0aMWFfrrHuFDgABIeRaQwAAAAESABAAjGOkarZciUm3Qp9ZCQTTeg%3D%3D&amp;thumbnailType=2&amp;token=eyJhbGciOiJSUzI1NiIsImtpZCI6IkZBRDY1NDI2MkM2QUYyOTYxQUExRThDQUI3OEZGMUIyNzBFNzA3RTkiLCJ0eXAiOiJKV1QiLCJ4NXQiOiItdFpVSml4cThwWWFvZWpLdDRfeHNuRG5CLWsifQ.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.JJITtRie01FQm4CFeYp0zTNOUK_RECLIet4Rf99p3oHO7Ck9XzL76MHMd6E0_DMEWvXKDg1JI3GxyYRUYc46geRKiZuhU7yuK2izfeg8x48HrK2aKFL3KbCRo9nAuRL_R2e5VLARJwbGVEve9G8PStgbYyRr0YEA-lyjJWraYCsF_8FXqOfuKs0GyHsfjRNHBF_ZBzpcREeqz0tbLDybwZkElrxAHTpPXjny4A9QAEit6JA8FnR7eTJvQncWke4ydbyLJVGWRdc1aaqjKYXeIIcydtE2XEgOhJ7I91ubjmZHeUuPIy0kkTUZTybLBrfEsvGb_KTIHNo-nxV9g7dZyw&amp;X-OWA-CANARY=SoVoAl04vU2KEw9MUxSiF8BFKTKYo9kYRtA_LDdcoWLReDYrKG1NbOnF6GsmL0fpvTWhrszAipI.&amp;owa=outlook.office.com&amp;scriptVer=20211101003.05&amp;animation=tru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3349" y="72317"/>
            <a:ext cx="1633415" cy="158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7174" y="289638"/>
            <a:ext cx="8596668" cy="562495"/>
          </a:xfrm>
        </p:spPr>
        <p:txBody>
          <a:bodyPr>
            <a:normAutofit fontScale="90000"/>
          </a:bodyPr>
          <a:lstStyle/>
          <a:p>
            <a:r>
              <a:rPr lang="en-GB" dirty="0"/>
              <a:t>Year 5 transfer review: 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9977746"/>
              </p:ext>
            </p:extLst>
          </p:nvPr>
        </p:nvGraphicFramePr>
        <p:xfrm>
          <a:off x="303256" y="864523"/>
          <a:ext cx="9530339" cy="46980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247EB5C3-05DB-4AAE-A010-65E72383522E}"/>
              </a:ext>
            </a:extLst>
          </p:cNvPr>
          <p:cNvSpPr/>
          <p:nvPr/>
        </p:nvSpPr>
        <p:spPr>
          <a:xfrm>
            <a:off x="101600" y="5716740"/>
            <a:ext cx="11978092" cy="995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ts val="1000"/>
              </a:spcBef>
              <a:buClr>
                <a:srgbClr val="5FCBEF"/>
              </a:buClr>
              <a:buSzPct val="80000"/>
              <a:buFont typeface="Wingdings 3" charset="2"/>
              <a:buChar char=""/>
            </a:pPr>
            <a:r>
              <a:rPr lang="en-GB" sz="14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Information about the schools available within Buckinghamshire is available here:</a:t>
            </a:r>
          </a:p>
          <a:p>
            <a:pPr marL="342900" lvl="0" indent="-342900">
              <a:spcBef>
                <a:spcPts val="1000"/>
              </a:spcBef>
              <a:buClr>
                <a:srgbClr val="5FCBEF"/>
              </a:buClr>
              <a:buSzPct val="80000"/>
              <a:buFont typeface="Wingdings 3" charset="2"/>
              <a:buChar char=""/>
            </a:pPr>
            <a:r>
              <a:rPr lang="en-GB" sz="1400" b="1" u="sng" dirty="0">
                <a:solidFill>
                  <a:prstClr val="black">
                    <a:lumMod val="75000"/>
                    <a:lumOff val="25000"/>
                  </a:prstClr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https://familyinfo.buckinghamshire.gov.uk/send/education-and-send/education-options-children-and-young-people-send/#special-schools</a:t>
            </a:r>
            <a:endParaRPr lang="en-GB" sz="14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342900" lvl="0" indent="-342900">
              <a:spcBef>
                <a:spcPts val="1000"/>
              </a:spcBef>
              <a:buClr>
                <a:srgbClr val="5FCBEF"/>
              </a:buClr>
              <a:buSzPct val="80000"/>
              <a:buFont typeface="Wingdings 3" charset="2"/>
              <a:buChar char=""/>
            </a:pPr>
            <a:r>
              <a:rPr lang="en-GB" sz="14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If you are from another local authority, please look at your Local Authority’s ‘local offer’ page. 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3094832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452287"/>
            <a:ext cx="203200" cy="34057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APDRs </a:t>
            </a:r>
            <a:r>
              <a:rPr lang="en-GB" i="1" dirty="0"/>
              <a:t>Assess-Plan-Do-Review</a:t>
            </a:r>
            <a:r>
              <a:rPr lang="en-GB" dirty="0"/>
              <a:t> </a:t>
            </a:r>
          </a:p>
        </p:txBody>
      </p:sp>
      <p:pic>
        <p:nvPicPr>
          <p:cNvPr id="7" name="Picture 2" descr="https://attachments.office.net/owa/mdodge%40westfield.bucks.sch.uk/service.svc/s/GetAttachmentThumbnail?id=AQMkADEwNWQ4NjlhLTU2ZTEtNGFiMi1hYmQ3LTkxNmYyNTI4YzZiZgBGAAAD5uhauNuobEOUPVJXAdg3zAcAqRgKERA%2Fm0aMWFfrrHuFDgAAAgEJAAAAqRgKERA%2Fm0aMWFfrrHuFDgABIeRaQwAAAAESABAAjGOkarZciUm3Qp9ZCQTTeg%3D%3D&amp;thumbnailType=2&amp;token=eyJhbGciOiJSUzI1NiIsImtpZCI6IkZBRDY1NDI2MkM2QUYyOTYxQUExRThDQUI3OEZGMUIyNzBFNzA3RTkiLCJ0eXAiOiJKV1QiLCJ4NXQiOiItdFpVSml4cThwWWFvZWpLdDRfeHNuRG5CLWsifQ.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.JJITtRie01FQm4CFeYp0zTNOUK_RECLIet4Rf99p3oHO7Ck9XzL76MHMd6E0_DMEWvXKDg1JI3GxyYRUYc46geRKiZuhU7yuK2izfeg8x48HrK2aKFL3KbCRo9nAuRL_R2e5VLARJwbGVEve9G8PStgbYyRr0YEA-lyjJWraYCsF_8FXqOfuKs0GyHsfjRNHBF_ZBzpcREeqz0tbLDybwZkElrxAHTpPXjny4A9QAEit6JA8FnR7eTJvQncWke4ydbyLJVGWRdc1aaqjKYXeIIcydtE2XEgOhJ7I91ubjmZHeUuPIy0kkTUZTybLBrfEsvGb_KTIHNo-nxV9g7dZyw&amp;X-OWA-CANARY=SoVoAl04vU2KEw9MUxSiF8BFKTKYo9kYRtA_LDdcoWLReDYrKG1NbOnF6GsmL0fpvTWhrszAipI.&amp;owa=outlook.office.com&amp;scriptVer=20211101003.05&amp;animation=tru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49" y="5273587"/>
            <a:ext cx="1633415" cy="158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/>
          <p:nvPr/>
        </p:nvPicPr>
        <p:blipFill rotWithShape="1">
          <a:blip r:embed="rId4"/>
          <a:srcRect l="22675" t="20826" r="21443" b="30385"/>
          <a:stretch/>
        </p:blipFill>
        <p:spPr bwMode="auto">
          <a:xfrm>
            <a:off x="1728264" y="2592647"/>
            <a:ext cx="8762398" cy="408997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7B872FD-8B1C-4187-8856-29ED8879C8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863" y="1271588"/>
            <a:ext cx="8596312" cy="1698207"/>
          </a:xfrm>
        </p:spPr>
        <p:txBody>
          <a:bodyPr/>
          <a:lstStyle/>
          <a:p>
            <a:r>
              <a:rPr lang="en-GB" sz="1400" dirty="0"/>
              <a:t>APDRs are short termed targets set against EHCP outcomes</a:t>
            </a:r>
          </a:p>
          <a:p>
            <a:r>
              <a:rPr lang="en-GB" sz="1400" dirty="0"/>
              <a:t>The targets are written by classroom staff, therapists, and senior leadership as applicable </a:t>
            </a:r>
          </a:p>
          <a:p>
            <a:r>
              <a:rPr lang="en-GB" sz="1400" dirty="0"/>
              <a:t>We take the first half term after a child starts to write appropriate targets.  You will receive the targets before October half-term. </a:t>
            </a:r>
          </a:p>
          <a:p>
            <a:r>
              <a:rPr lang="en-GB" sz="1400" dirty="0"/>
              <a:t>You will then receive progress comments in February and July 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E6FCF0E-4D7D-4F43-8933-38C536EF513F}"/>
              </a:ext>
            </a:extLst>
          </p:cNvPr>
          <p:cNvSpPr txBox="1"/>
          <p:nvPr/>
        </p:nvSpPr>
        <p:spPr>
          <a:xfrm>
            <a:off x="8433784" y="3632042"/>
            <a:ext cx="1384919" cy="2462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December 2021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5BE688-82DB-465A-9F63-F1ED53741ED3}"/>
              </a:ext>
            </a:extLst>
          </p:cNvPr>
          <p:cNvSpPr txBox="1"/>
          <p:nvPr/>
        </p:nvSpPr>
        <p:spPr>
          <a:xfrm>
            <a:off x="8433783" y="4908921"/>
            <a:ext cx="1384919" cy="2462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Review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5AA2D52-DEB4-4473-AEFF-23592CE7548B}"/>
              </a:ext>
            </a:extLst>
          </p:cNvPr>
          <p:cNvSpPr/>
          <p:nvPr/>
        </p:nvSpPr>
        <p:spPr>
          <a:xfrm>
            <a:off x="9481351" y="3107184"/>
            <a:ext cx="124288" cy="2462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12029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452287"/>
            <a:ext cx="203200" cy="34057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6187" y="361514"/>
            <a:ext cx="8596668" cy="1320800"/>
          </a:xfrm>
        </p:spPr>
        <p:txBody>
          <a:bodyPr/>
          <a:lstStyle/>
          <a:p>
            <a:r>
              <a:rPr lang="en-GB" dirty="0"/>
              <a:t>Coming up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6954" y="1119311"/>
            <a:ext cx="8596668" cy="1228655"/>
          </a:xfrm>
        </p:spPr>
        <p:txBody>
          <a:bodyPr>
            <a:normAutofit/>
          </a:bodyPr>
          <a:lstStyle/>
          <a:p>
            <a:r>
              <a:rPr lang="en-GB" sz="1400" b="1" u="sng" dirty="0"/>
              <a:t>Meet the Teacher sessions (TEAMS or Face to Face in school)</a:t>
            </a:r>
          </a:p>
          <a:p>
            <a:r>
              <a:rPr lang="en-GB" sz="1400" dirty="0">
                <a:solidFill>
                  <a:schemeClr val="tx1"/>
                </a:solidFill>
              </a:rPr>
              <a:t>16</a:t>
            </a:r>
            <a:r>
              <a:rPr lang="en-GB" sz="1400" baseline="30000" dirty="0">
                <a:solidFill>
                  <a:schemeClr val="tx1"/>
                </a:solidFill>
              </a:rPr>
              <a:t>th</a:t>
            </a:r>
            <a:r>
              <a:rPr lang="en-GB" sz="1400" dirty="0">
                <a:solidFill>
                  <a:schemeClr val="tx1"/>
                </a:solidFill>
              </a:rPr>
              <a:t> and 30</a:t>
            </a:r>
            <a:r>
              <a:rPr lang="en-GB" sz="1400" baseline="30000" dirty="0">
                <a:solidFill>
                  <a:schemeClr val="tx1"/>
                </a:solidFill>
              </a:rPr>
              <a:t>th</a:t>
            </a:r>
            <a:r>
              <a:rPr lang="en-GB" sz="1400" dirty="0">
                <a:solidFill>
                  <a:schemeClr val="tx1"/>
                </a:solidFill>
              </a:rPr>
              <a:t> October  3.30pm-4.45pm        </a:t>
            </a:r>
          </a:p>
          <a:p>
            <a:r>
              <a:rPr lang="en-GB" sz="1400" dirty="0">
                <a:solidFill>
                  <a:schemeClr val="tx1"/>
                </a:solidFill>
              </a:rPr>
              <a:t>5</a:t>
            </a:r>
            <a:r>
              <a:rPr lang="en-GB" sz="1400" baseline="30000" dirty="0">
                <a:solidFill>
                  <a:schemeClr val="tx1"/>
                </a:solidFill>
              </a:rPr>
              <a:t>th</a:t>
            </a:r>
            <a:r>
              <a:rPr lang="en-GB" sz="1400" dirty="0">
                <a:solidFill>
                  <a:schemeClr val="tx1"/>
                </a:solidFill>
              </a:rPr>
              <a:t> and 19</a:t>
            </a:r>
            <a:r>
              <a:rPr lang="en-GB" sz="1400" baseline="30000" dirty="0">
                <a:solidFill>
                  <a:schemeClr val="tx1"/>
                </a:solidFill>
              </a:rPr>
              <a:t>th</a:t>
            </a:r>
            <a:r>
              <a:rPr lang="en-GB" sz="1400" dirty="0">
                <a:solidFill>
                  <a:schemeClr val="tx1"/>
                </a:solidFill>
              </a:rPr>
              <a:t> February  3.30pm-4.45pm        </a:t>
            </a:r>
          </a:p>
          <a:p>
            <a:endParaRPr lang="en-GB" b="1" dirty="0"/>
          </a:p>
          <a:p>
            <a:endParaRPr lang="en-GB" b="1" dirty="0"/>
          </a:p>
          <a:p>
            <a:endParaRPr lang="en-GB" dirty="0"/>
          </a:p>
        </p:txBody>
      </p:sp>
      <p:pic>
        <p:nvPicPr>
          <p:cNvPr id="7" name="Picture 2" descr="https://attachments.office.net/owa/mdodge%40westfield.bucks.sch.uk/service.svc/s/GetAttachmentThumbnail?id=AQMkADEwNWQ4NjlhLTU2ZTEtNGFiMi1hYmQ3LTkxNmYyNTI4YzZiZgBGAAAD5uhauNuobEOUPVJXAdg3zAcAqRgKERA%2Fm0aMWFfrrHuFDgAAAgEJAAAAqRgKERA%2Fm0aMWFfrrHuFDgABIeRaQwAAAAESABAAjGOkarZciUm3Qp9ZCQTTeg%3D%3D&amp;thumbnailType=2&amp;token=eyJhbGciOiJSUzI1NiIsImtpZCI6IkZBRDY1NDI2MkM2QUYyOTYxQUExRThDQUI3OEZGMUIyNzBFNzA3RTkiLCJ0eXAiOiJKV1QiLCJ4NXQiOiItdFpVSml4cThwWWFvZWpLdDRfeHNuRG5CLWsifQ.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.JJITtRie01FQm4CFeYp0zTNOUK_RECLIet4Rf99p3oHO7Ck9XzL76MHMd6E0_DMEWvXKDg1JI3GxyYRUYc46geRKiZuhU7yuK2izfeg8x48HrK2aKFL3KbCRo9nAuRL_R2e5VLARJwbGVEve9G8PStgbYyRr0YEA-lyjJWraYCsF_8FXqOfuKs0GyHsfjRNHBF_ZBzpcREeqz0tbLDybwZkElrxAHTpPXjny4A9QAEit6JA8FnR7eTJvQncWke4ydbyLJVGWRdc1aaqjKYXeIIcydtE2XEgOhJ7I91ubjmZHeUuPIy0kkTUZTybLBrfEsvGb_KTIHNo-nxV9g7dZyw&amp;X-OWA-CANARY=SoVoAl04vU2KEw9MUxSiF8BFKTKYo9kYRtA_LDdcoWLReDYrKG1NbOnF6GsmL0fpvTWhrszAipI.&amp;owa=outlook.office.com&amp;scriptVer=20211101003.05&amp;animation=tru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49" y="5273587"/>
            <a:ext cx="1633415" cy="158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822F05FD-0469-4112-8C48-3E44A11BD8D2}"/>
              </a:ext>
            </a:extLst>
          </p:cNvPr>
          <p:cNvSpPr txBox="1">
            <a:spLocks/>
          </p:cNvSpPr>
          <p:nvPr/>
        </p:nvSpPr>
        <p:spPr>
          <a:xfrm>
            <a:off x="1176954" y="2140068"/>
            <a:ext cx="10232726" cy="4058395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en-GB" sz="1400" b="1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Parent Workshops (all face to face at school) 1.15pm-2.30pm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4</a:t>
            </a:r>
            <a:r>
              <a:rPr kumimoji="0" lang="en-GB" sz="1400" b="1" i="0" u="none" strike="noStrike" kern="1200" cap="none" spc="0" normalizeH="0" baseline="300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th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 Oct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The Westfield Curriculum (what do we teach, how and why?)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15</a:t>
            </a:r>
            <a:r>
              <a:rPr kumimoji="0" lang="en-GB" sz="1400" b="1" i="0" u="none" strike="noStrike" kern="1200" cap="none" spc="0" normalizeH="0" baseline="300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th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Nov Maths Mastery: What is it and how to support your child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6</a:t>
            </a:r>
            <a:r>
              <a:rPr kumimoji="0" lang="en-GB" sz="1400" b="1" i="0" u="none" strike="noStrike" kern="1200" cap="none" spc="0" normalizeH="0" baseline="300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th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 Dec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Communication, Language and Literacy Curriculum: What is it and how to support your child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24</a:t>
            </a:r>
            <a:r>
              <a:rPr kumimoji="0" lang="en-GB" sz="1400" b="1" i="0" u="none" strike="noStrike" kern="1200" cap="none" spc="0" normalizeH="0" baseline="300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th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 Jan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: Transition to Secondary school for parents of Year 5 pupils (What is the process, what is expected of parents)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6</a:t>
            </a:r>
            <a:r>
              <a:rPr kumimoji="0" lang="en-GB" sz="1400" b="1" i="0" u="none" strike="noStrike" kern="1200" cap="none" spc="0" normalizeH="0" baseline="300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th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 March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: The Emotion Wheel and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Interoception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 (How to support children’s development of recognition of emotions and arousal levels)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24</a:t>
            </a:r>
            <a:r>
              <a:rPr kumimoji="0" lang="en-GB" sz="1400" b="1" i="0" u="none" strike="noStrike" kern="1200" cap="none" spc="0" normalizeH="0" baseline="300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th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 April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: Independence Curriculum (how we support children to develop independence in every day life)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en-GB" sz="1400" b="1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Parents into school sessions: Timings to be confirmed</a:t>
            </a:r>
          </a:p>
          <a:p>
            <a:pPr lvl="0">
              <a:buClr>
                <a:srgbClr val="5FCBEF"/>
              </a:buClr>
              <a:defRPr/>
            </a:pPr>
            <a:r>
              <a:rPr lang="en-GB" sz="1400" dirty="0">
                <a:solidFill>
                  <a:schemeClr val="tx1"/>
                </a:solidFill>
              </a:rPr>
              <a:t>Autumn Term</a:t>
            </a:r>
          </a:p>
          <a:p>
            <a:pPr lvl="0">
              <a:buClr>
                <a:srgbClr val="5FCBEF"/>
              </a:buClr>
              <a:defRPr/>
            </a:pPr>
            <a:r>
              <a:rPr lang="en-GB" sz="1400" b="1" dirty="0">
                <a:solidFill>
                  <a:schemeClr val="tx1"/>
                </a:solidFill>
              </a:rPr>
              <a:t>12th Dec </a:t>
            </a:r>
            <a:r>
              <a:rPr lang="en-GB" sz="1400" dirty="0">
                <a:solidFill>
                  <a:schemeClr val="tx1"/>
                </a:solidFill>
              </a:rPr>
              <a:t>: Cherry Base Christmas Celebration</a:t>
            </a:r>
          </a:p>
          <a:p>
            <a:pPr lvl="0">
              <a:buClr>
                <a:srgbClr val="5FCBEF"/>
              </a:buClr>
              <a:defRPr/>
            </a:pPr>
            <a:r>
              <a:rPr lang="en-GB" sz="1400" dirty="0">
                <a:solidFill>
                  <a:schemeClr val="tx1"/>
                </a:solidFill>
              </a:rPr>
              <a:t>Spring Term</a:t>
            </a:r>
          </a:p>
          <a:p>
            <a:pPr lvl="0">
              <a:buClr>
                <a:srgbClr val="5FCBEF"/>
              </a:buClr>
              <a:defRPr/>
            </a:pPr>
            <a:r>
              <a:rPr lang="en-GB" sz="1400" dirty="0">
                <a:solidFill>
                  <a:schemeClr val="tx1"/>
                </a:solidFill>
              </a:rPr>
              <a:t>26</a:t>
            </a:r>
            <a:r>
              <a:rPr lang="en-GB" sz="1400" b="1" dirty="0">
                <a:solidFill>
                  <a:schemeClr val="tx1"/>
                </a:solidFill>
              </a:rPr>
              <a:t>th March </a:t>
            </a:r>
            <a:r>
              <a:rPr lang="en-GB" sz="1400" dirty="0">
                <a:solidFill>
                  <a:schemeClr val="tx1"/>
                </a:solidFill>
              </a:rPr>
              <a:t>: Cherry Base Easter hunt and tea party</a:t>
            </a:r>
          </a:p>
          <a:p>
            <a:pPr lvl="0">
              <a:buClr>
                <a:srgbClr val="5FCBEF"/>
              </a:buClr>
              <a:defRPr/>
            </a:pPr>
            <a:r>
              <a:rPr lang="en-GB" sz="1400" dirty="0">
                <a:solidFill>
                  <a:schemeClr val="tx1"/>
                </a:solidFill>
              </a:rPr>
              <a:t>Summer Term</a:t>
            </a:r>
          </a:p>
          <a:p>
            <a:pPr lvl="0">
              <a:buClr>
                <a:srgbClr val="5FCBEF"/>
              </a:buClr>
              <a:defRPr/>
            </a:pPr>
            <a:r>
              <a:rPr lang="en-GB" sz="1400" b="1" dirty="0">
                <a:solidFill>
                  <a:schemeClr val="tx1"/>
                </a:solidFill>
              </a:rPr>
              <a:t>Week beginning 8th July </a:t>
            </a:r>
            <a:r>
              <a:rPr lang="en-GB" sz="1400" dirty="0">
                <a:solidFill>
                  <a:schemeClr val="tx1"/>
                </a:solidFill>
              </a:rPr>
              <a:t>: Pear and Cherry base Forest School sessions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1B12300-B513-4D99-A965-2B5F731B4FD5}"/>
              </a:ext>
            </a:extLst>
          </p:cNvPr>
          <p:cNvSpPr txBox="1">
            <a:spLocks/>
          </p:cNvSpPr>
          <p:nvPr/>
        </p:nvSpPr>
        <p:spPr>
          <a:xfrm>
            <a:off x="1338780" y="5451465"/>
            <a:ext cx="8596668" cy="12286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Wingdings 3" charset="2"/>
              <a:buChar char="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8988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452287"/>
            <a:ext cx="203200" cy="34057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Questions</a:t>
            </a:r>
          </a:p>
        </p:txBody>
      </p:sp>
      <p:pic>
        <p:nvPicPr>
          <p:cNvPr id="7" name="Picture 2" descr="https://attachments.office.net/owa/mdodge%40westfield.bucks.sch.uk/service.svc/s/GetAttachmentThumbnail?id=AQMkADEwNWQ4NjlhLTU2ZTEtNGFiMi1hYmQ3LTkxNmYyNTI4YzZiZgBGAAAD5uhauNuobEOUPVJXAdg3zAcAqRgKERA%2Fm0aMWFfrrHuFDgAAAgEJAAAAqRgKERA%2Fm0aMWFfrrHuFDgABIeRaQwAAAAESABAAjGOkarZciUm3Qp9ZCQTTeg%3D%3D&amp;thumbnailType=2&amp;token=eyJhbGciOiJSUzI1NiIsImtpZCI6IkZBRDY1NDI2MkM2QUYyOTYxQUExRThDQUI3OEZGMUIyNzBFNzA3RTkiLCJ0eXAiOiJKV1QiLCJ4NXQiOiItdFpVSml4cThwWWFvZWpLdDRfeHNuRG5CLWsifQ.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.JJITtRie01FQm4CFeYp0zTNOUK_RECLIet4Rf99p3oHO7Ck9XzL76MHMd6E0_DMEWvXKDg1JI3GxyYRUYc46geRKiZuhU7yuK2izfeg8x48HrK2aKFL3KbCRo9nAuRL_R2e5VLARJwbGVEve9G8PStgbYyRr0YEA-lyjJWraYCsF_8FXqOfuKs0GyHsfjRNHBF_ZBzpcREeqz0tbLDybwZkElrxAHTpPXjny4A9QAEit6JA8FnR7eTJvQncWke4ydbyLJVGWRdc1aaqjKYXeIIcydtE2XEgOhJ7I91ubjmZHeUuPIy0kkTUZTybLBrfEsvGb_KTIHNo-nxV9g7dZyw&amp;X-OWA-CANARY=SoVoAl04vU2KEw9MUxSiF8BFKTKYo9kYRtA_LDdcoWLReDYrKG1NbOnF6GsmL0fpvTWhrszAipI.&amp;owa=outlook.office.com&amp;scriptVer=20211101003.05&amp;animation=tru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49" y="5273587"/>
            <a:ext cx="1633415" cy="158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196167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1_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3210</TotalTime>
  <Words>2018</Words>
  <Application>Microsoft Office PowerPoint</Application>
  <PresentationFormat>Widescreen</PresentationFormat>
  <Paragraphs>474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20</vt:i4>
      </vt:variant>
    </vt:vector>
  </HeadingPairs>
  <TitlesOfParts>
    <vt:vector size="32" baseType="lpstr">
      <vt:lpstr>Arial</vt:lpstr>
      <vt:lpstr>Calibri</vt:lpstr>
      <vt:lpstr>Calibri Light</vt:lpstr>
      <vt:lpstr>Lobster</vt:lpstr>
      <vt:lpstr>Symbol</vt:lpstr>
      <vt:lpstr>Times New Roman</vt:lpstr>
      <vt:lpstr>Trebuchet MS</vt:lpstr>
      <vt:lpstr>Wingdings 3</vt:lpstr>
      <vt:lpstr>Facet</vt:lpstr>
      <vt:lpstr>1_Facet</vt:lpstr>
      <vt:lpstr>Office Theme</vt:lpstr>
      <vt:lpstr>Simple Light</vt:lpstr>
      <vt:lpstr>Welcome to Cherry Base  </vt:lpstr>
      <vt:lpstr>Whole School</vt:lpstr>
      <vt:lpstr>Whole School </vt:lpstr>
      <vt:lpstr>PowerPoint Presentation</vt:lpstr>
      <vt:lpstr>PowerPoint Presentation</vt:lpstr>
      <vt:lpstr>PowerPoint Presentation</vt:lpstr>
      <vt:lpstr>Staff </vt:lpstr>
      <vt:lpstr>A day in Cherry Tree base: </vt:lpstr>
      <vt:lpstr>PowerPoint Presentation</vt:lpstr>
      <vt:lpstr>Carousel system and embedded provision  </vt:lpstr>
      <vt:lpstr>Carousel - Science</vt:lpstr>
      <vt:lpstr>Communication, Language and Literacy Carousel 15.9.23</vt:lpstr>
      <vt:lpstr>Handwriting 15.9.23</vt:lpstr>
      <vt:lpstr>PowerPoint Presentation</vt:lpstr>
      <vt:lpstr>Communication: </vt:lpstr>
      <vt:lpstr>EHCP Annual Review </vt:lpstr>
      <vt:lpstr>Year 5 transfer review: </vt:lpstr>
      <vt:lpstr>APDRs Assess-Plan-Do-Review </vt:lpstr>
      <vt:lpstr>Coming up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Pear Base</dc:title>
  <dc:creator>AH2</dc:creator>
  <cp:lastModifiedBy>AH2 </cp:lastModifiedBy>
  <cp:revision>84</cp:revision>
  <cp:lastPrinted>2023-09-20T10:53:42Z</cp:lastPrinted>
  <dcterms:created xsi:type="dcterms:W3CDTF">2023-09-07T09:54:03Z</dcterms:created>
  <dcterms:modified xsi:type="dcterms:W3CDTF">2023-09-21T13:07:00Z</dcterms:modified>
</cp:coreProperties>
</file>